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9" r:id="rId3"/>
    <p:sldId id="260" r:id="rId4"/>
    <p:sldId id="261" r:id="rId5"/>
    <p:sldId id="263" r:id="rId6"/>
    <p:sldId id="295" r:id="rId7"/>
    <p:sldId id="296" r:id="rId8"/>
    <p:sldId id="270" r:id="rId9"/>
    <p:sldId id="271" r:id="rId10"/>
    <p:sldId id="297" r:id="rId11"/>
    <p:sldId id="285" r:id="rId12"/>
    <p:sldId id="292" r:id="rId13"/>
    <p:sldId id="286" r:id="rId14"/>
    <p:sldId id="289" r:id="rId15"/>
    <p:sldId id="287" r:id="rId16"/>
    <p:sldId id="288" r:id="rId17"/>
    <p:sldId id="281" r:id="rId18"/>
    <p:sldId id="275" r:id="rId19"/>
    <p:sldId id="282" r:id="rId20"/>
    <p:sldId id="283" r:id="rId21"/>
    <p:sldId id="284" r:id="rId22"/>
    <p:sldId id="298" r:id="rId23"/>
    <p:sldId id="299" r:id="rId24"/>
    <p:sldId id="276" r:id="rId25"/>
    <p:sldId id="278" r:id="rId26"/>
    <p:sldId id="279" r:id="rId27"/>
    <p:sldId id="294" r:id="rId28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B875F-C5DC-4C7F-B6A1-FD97D03194CF}" type="datetimeFigureOut">
              <a:rPr lang="en-US" smtClean="0"/>
              <a:pPr/>
              <a:t>3/30/2017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2E27E-9B47-4582-8A2B-8867ED1000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2E27E-9B47-4582-8A2B-8867ED10008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3/30/2017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FF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00C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3/30/2017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FF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3/30/2017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FFF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3/30/2017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3/30/2017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663" y="300990"/>
            <a:ext cx="8948673" cy="13519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FFF00"/>
                </a:solidFill>
                <a:latin typeface="Arial Black"/>
                <a:cs typeface="Arial Black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8739" y="2252598"/>
            <a:ext cx="5537200" cy="4022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rgbClr val="0000CC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3/30/2017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26" Type="http://schemas.openxmlformats.org/officeDocument/2006/relationships/image" Target="../media/image39.png"/><Relationship Id="rId39" Type="http://schemas.openxmlformats.org/officeDocument/2006/relationships/image" Target="../media/image52.png"/><Relationship Id="rId21" Type="http://schemas.openxmlformats.org/officeDocument/2006/relationships/image" Target="../media/image34.png"/><Relationship Id="rId34" Type="http://schemas.openxmlformats.org/officeDocument/2006/relationships/image" Target="../media/image47.png"/><Relationship Id="rId42" Type="http://schemas.openxmlformats.org/officeDocument/2006/relationships/image" Target="../media/image55.png"/><Relationship Id="rId47" Type="http://schemas.openxmlformats.org/officeDocument/2006/relationships/image" Target="../media/image60.png"/><Relationship Id="rId50" Type="http://schemas.openxmlformats.org/officeDocument/2006/relationships/image" Target="../media/image63.png"/><Relationship Id="rId55" Type="http://schemas.openxmlformats.org/officeDocument/2006/relationships/image" Target="../media/image68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29" Type="http://schemas.openxmlformats.org/officeDocument/2006/relationships/image" Target="../media/image42.png"/><Relationship Id="rId41" Type="http://schemas.openxmlformats.org/officeDocument/2006/relationships/image" Target="../media/image54.png"/><Relationship Id="rId54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24" Type="http://schemas.openxmlformats.org/officeDocument/2006/relationships/image" Target="../media/image37.png"/><Relationship Id="rId32" Type="http://schemas.openxmlformats.org/officeDocument/2006/relationships/image" Target="../media/image45.png"/><Relationship Id="rId37" Type="http://schemas.openxmlformats.org/officeDocument/2006/relationships/image" Target="../media/image50.png"/><Relationship Id="rId40" Type="http://schemas.openxmlformats.org/officeDocument/2006/relationships/image" Target="../media/image53.png"/><Relationship Id="rId45" Type="http://schemas.openxmlformats.org/officeDocument/2006/relationships/image" Target="../media/image58.png"/><Relationship Id="rId53" Type="http://schemas.openxmlformats.org/officeDocument/2006/relationships/image" Target="../media/image66.png"/><Relationship Id="rId58" Type="http://schemas.openxmlformats.org/officeDocument/2006/relationships/image" Target="../media/image71.png"/><Relationship Id="rId5" Type="http://schemas.openxmlformats.org/officeDocument/2006/relationships/image" Target="../media/image18.png"/><Relationship Id="rId15" Type="http://schemas.openxmlformats.org/officeDocument/2006/relationships/image" Target="../media/image28.png"/><Relationship Id="rId23" Type="http://schemas.openxmlformats.org/officeDocument/2006/relationships/image" Target="../media/image36.png"/><Relationship Id="rId28" Type="http://schemas.openxmlformats.org/officeDocument/2006/relationships/image" Target="../media/image41.png"/><Relationship Id="rId36" Type="http://schemas.openxmlformats.org/officeDocument/2006/relationships/image" Target="../media/image49.png"/><Relationship Id="rId49" Type="http://schemas.openxmlformats.org/officeDocument/2006/relationships/image" Target="../media/image62.png"/><Relationship Id="rId57" Type="http://schemas.openxmlformats.org/officeDocument/2006/relationships/image" Target="../media/image70.png"/><Relationship Id="rId61" Type="http://schemas.openxmlformats.org/officeDocument/2006/relationships/image" Target="../media/image74.png"/><Relationship Id="rId10" Type="http://schemas.openxmlformats.org/officeDocument/2006/relationships/image" Target="../media/image23.png"/><Relationship Id="rId19" Type="http://schemas.openxmlformats.org/officeDocument/2006/relationships/image" Target="../media/image32.png"/><Relationship Id="rId31" Type="http://schemas.openxmlformats.org/officeDocument/2006/relationships/image" Target="../media/image44.png"/><Relationship Id="rId44" Type="http://schemas.openxmlformats.org/officeDocument/2006/relationships/image" Target="../media/image57.png"/><Relationship Id="rId52" Type="http://schemas.openxmlformats.org/officeDocument/2006/relationships/image" Target="../media/image65.png"/><Relationship Id="rId60" Type="http://schemas.openxmlformats.org/officeDocument/2006/relationships/image" Target="../media/image7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Relationship Id="rId22" Type="http://schemas.openxmlformats.org/officeDocument/2006/relationships/image" Target="../media/image35.png"/><Relationship Id="rId27" Type="http://schemas.openxmlformats.org/officeDocument/2006/relationships/image" Target="../media/image40.png"/><Relationship Id="rId30" Type="http://schemas.openxmlformats.org/officeDocument/2006/relationships/image" Target="../media/image43.png"/><Relationship Id="rId35" Type="http://schemas.openxmlformats.org/officeDocument/2006/relationships/image" Target="../media/image48.png"/><Relationship Id="rId43" Type="http://schemas.openxmlformats.org/officeDocument/2006/relationships/image" Target="../media/image56.png"/><Relationship Id="rId48" Type="http://schemas.openxmlformats.org/officeDocument/2006/relationships/image" Target="../media/image61.png"/><Relationship Id="rId56" Type="http://schemas.openxmlformats.org/officeDocument/2006/relationships/image" Target="../media/image69.png"/><Relationship Id="rId8" Type="http://schemas.openxmlformats.org/officeDocument/2006/relationships/image" Target="../media/image21.png"/><Relationship Id="rId51" Type="http://schemas.openxmlformats.org/officeDocument/2006/relationships/image" Target="../media/image64.png"/><Relationship Id="rId3" Type="http://schemas.openxmlformats.org/officeDocument/2006/relationships/image" Target="../media/image16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5" Type="http://schemas.openxmlformats.org/officeDocument/2006/relationships/image" Target="../media/image38.png"/><Relationship Id="rId33" Type="http://schemas.openxmlformats.org/officeDocument/2006/relationships/image" Target="../media/image46.png"/><Relationship Id="rId38" Type="http://schemas.openxmlformats.org/officeDocument/2006/relationships/image" Target="../media/image51.png"/><Relationship Id="rId46" Type="http://schemas.openxmlformats.org/officeDocument/2006/relationships/image" Target="../media/image59.png"/><Relationship Id="rId59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52527" y="300990"/>
            <a:ext cx="7805673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209">
              <a:lnSpc>
                <a:spcPct val="100000"/>
              </a:lnSpc>
            </a:pPr>
            <a:r>
              <a:rPr b="1" dirty="0">
                <a:solidFill>
                  <a:srgbClr val="FF0000"/>
                </a:solidFill>
                <a:latin typeface="Times New Roman"/>
                <a:cs typeface="Times New Roman"/>
              </a:rPr>
              <a:t>ГЛАС-ЈОНОМЕР </a:t>
            </a:r>
            <a:r>
              <a:rPr b="1">
                <a:solidFill>
                  <a:srgbClr val="FF0000"/>
                </a:solidFill>
                <a:latin typeface="Times New Roman"/>
                <a:cs typeface="Times New Roman"/>
              </a:rPr>
              <a:t>ЦЕМЕНТИ</a:t>
            </a:r>
            <a:r>
              <a:rPr b="1" spc="-1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b="1" spc="-1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b="1" smtClean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  <a:r>
              <a:rPr lang="sr-Latn-ME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endParaRPr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099565"/>
            <a:ext cx="8867140" cy="46576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lang="sr-Cyrl-ME" sz="3200" dirty="0" smtClean="0">
                <a:latin typeface="Times New Roman"/>
                <a:cs typeface="Times New Roman"/>
              </a:rPr>
              <a:t>Синтетисали </a:t>
            </a:r>
            <a:r>
              <a:rPr sz="3200" smtClean="0">
                <a:latin typeface="Times New Roman"/>
                <a:cs typeface="Times New Roman"/>
              </a:rPr>
              <a:t>су </a:t>
            </a:r>
            <a:r>
              <a:rPr sz="3200">
                <a:latin typeface="Times New Roman"/>
                <a:cs typeface="Times New Roman"/>
              </a:rPr>
              <a:t>их </a:t>
            </a:r>
            <a:r>
              <a:rPr lang="en-US" sz="3200" dirty="0" smtClean="0">
                <a:latin typeface="Times New Roman"/>
                <a:cs typeface="Times New Roman"/>
              </a:rPr>
              <a:t>AD </a:t>
            </a:r>
            <a:r>
              <a:rPr sz="3200" smtClean="0">
                <a:latin typeface="Times New Roman"/>
                <a:cs typeface="Times New Roman"/>
              </a:rPr>
              <a:t>Wilson</a:t>
            </a:r>
            <a:r>
              <a:rPr lang="en-US" sz="3200" dirty="0" smtClean="0">
                <a:latin typeface="Times New Roman"/>
                <a:cs typeface="Times New Roman"/>
              </a:rPr>
              <a:t> (</a:t>
            </a:r>
            <a:r>
              <a:rPr lang="sr-Cyrl-ME" sz="3200" dirty="0" smtClean="0">
                <a:latin typeface="Times New Roman"/>
                <a:cs typeface="Times New Roman"/>
              </a:rPr>
              <a:t>од 1966.)</a:t>
            </a:r>
            <a:r>
              <a:rPr sz="320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 </a:t>
            </a:r>
            <a:r>
              <a:rPr sz="3200">
                <a:latin typeface="Times New Roman"/>
                <a:cs typeface="Times New Roman"/>
              </a:rPr>
              <a:t>Kent </a:t>
            </a:r>
            <a:r>
              <a:rPr lang="sr-Cyrl-ME" sz="2800" dirty="0" smtClean="0">
                <a:latin typeface="Times New Roman"/>
                <a:cs typeface="Times New Roman"/>
              </a:rPr>
              <a:t>(</a:t>
            </a:r>
            <a:r>
              <a:rPr sz="2800" smtClean="0">
                <a:latin typeface="Times New Roman"/>
                <a:cs typeface="Times New Roman"/>
              </a:rPr>
              <a:t>1969 </a:t>
            </a:r>
            <a:r>
              <a:rPr lang="sr-Cyrl-ME" sz="2800" dirty="0" smtClean="0">
                <a:latin typeface="Times New Roman"/>
                <a:cs typeface="Times New Roman"/>
              </a:rPr>
              <a:t>/ 1971/1972) на бази реакције између силикатног цемента и полиакрилне киселине. </a:t>
            </a:r>
          </a:p>
          <a:p>
            <a:pPr marL="355600" marR="5080" indent="-342900">
              <a:lnSpc>
                <a:spcPct val="100000"/>
              </a:lnSpc>
              <a:tabLst>
                <a:tab pos="354965" algn="l"/>
                <a:tab pos="355600" algn="l"/>
              </a:tabLst>
            </a:pPr>
            <a:endParaRPr lang="sr-Cyrl-ME" sz="2800" dirty="0" smtClean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sr-Cyrl-ME" sz="2800" b="1" dirty="0" smtClean="0">
                <a:latin typeface="Times New Roman"/>
                <a:cs typeface="Times New Roman"/>
              </a:rPr>
              <a:t>Силикати имају: </a:t>
            </a:r>
            <a:r>
              <a:rPr lang="sr-Cyrl-ME" sz="2800" dirty="0" smtClean="0">
                <a:latin typeface="Times New Roman"/>
                <a:cs typeface="Times New Roman"/>
              </a:rPr>
              <a:t>боју зуба, транслуценцију и отпуштање флуорида.</a:t>
            </a:r>
          </a:p>
          <a:p>
            <a:pPr marL="355600" marR="5080" indent="-3429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sr-Cyrl-ME" sz="2800" b="1" dirty="0" smtClean="0">
                <a:latin typeface="Times New Roman"/>
                <a:cs typeface="Times New Roman"/>
              </a:rPr>
              <a:t>Поликарбоксилати: </a:t>
            </a:r>
            <a:r>
              <a:rPr lang="sr-Cyrl-ME" sz="2800" dirty="0" smtClean="0">
                <a:latin typeface="Times New Roman"/>
                <a:cs typeface="Times New Roman"/>
              </a:rPr>
              <a:t>атхезија за зубне структуре</a:t>
            </a:r>
          </a:p>
          <a:p>
            <a:pPr marL="355600" marR="5080" indent="-342900">
              <a:lnSpc>
                <a:spcPct val="100000"/>
              </a:lnSpc>
              <a:tabLst>
                <a:tab pos="354965" algn="l"/>
                <a:tab pos="355600" algn="l"/>
              </a:tabLst>
            </a:pPr>
            <a:endParaRPr sz="3200" b="1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Times New Roman"/>
                <a:cs typeface="Times New Roman"/>
              </a:rPr>
              <a:t>Познати под </a:t>
            </a:r>
            <a:r>
              <a:rPr sz="3200">
                <a:latin typeface="Times New Roman"/>
                <a:cs typeface="Times New Roman"/>
              </a:rPr>
              <a:t>именом </a:t>
            </a:r>
            <a:r>
              <a:rPr sz="3200" spc="-5" smtClean="0">
                <a:latin typeface="Times New Roman"/>
                <a:cs typeface="Times New Roman"/>
              </a:rPr>
              <a:t>ASPA</a:t>
            </a:r>
            <a:r>
              <a:rPr lang="sr-Cyrl-ME" sz="3200" spc="-5" dirty="0" smtClean="0">
                <a:latin typeface="Times New Roman"/>
                <a:cs typeface="Times New Roman"/>
              </a:rPr>
              <a:t>(алумино-силикат- полиалкеноат)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EMENT STRUCTURE• Cored filler is bound together by a hydrogel of calcium and  aluminium polyacrylates that contains fluor..."/>
          <p:cNvPicPr>
            <a:picLocks noChangeAspect="1" noChangeArrowheads="1"/>
          </p:cNvPicPr>
          <p:nvPr/>
        </p:nvPicPr>
        <p:blipFill>
          <a:blip r:embed="rId2"/>
          <a:srcRect l="13187" t="51648" r="13187" b="7326"/>
          <a:stretch>
            <a:fillRect/>
          </a:stretch>
        </p:blipFill>
        <p:spPr bwMode="auto">
          <a:xfrm>
            <a:off x="1523998" y="4158000"/>
            <a:ext cx="6460716" cy="2700000"/>
          </a:xfrm>
          <a:prstGeom prst="rect">
            <a:avLst/>
          </a:prstGeom>
          <a:noFill/>
        </p:spPr>
      </p:pic>
      <p:pic>
        <p:nvPicPr>
          <p:cNvPr id="1028" name="Picture 4" descr="GLASS IONOMERS          HYBRID = SC [Powder] and PCC [Liquid] = A.S.P.A.                                         H2O Si+4 ..."/>
          <p:cNvPicPr>
            <a:picLocks noChangeAspect="1" noChangeArrowheads="1"/>
          </p:cNvPicPr>
          <p:nvPr/>
        </p:nvPicPr>
        <p:blipFill>
          <a:blip r:embed="rId3"/>
          <a:srcRect l="7692" t="25275" r="14286" b="11619"/>
          <a:stretch>
            <a:fillRect/>
          </a:stretch>
        </p:blipFill>
        <p:spPr bwMode="auto">
          <a:xfrm>
            <a:off x="1392800" y="152400"/>
            <a:ext cx="65320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712143"/>
            <a:ext cx="9065261" cy="51552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9875" indent="90488">
              <a:lnSpc>
                <a:spcPct val="100000"/>
              </a:lnSpc>
            </a:pPr>
            <a:r>
              <a:rPr lang="sr-Cyrl-ME" sz="34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</a:t>
            </a:r>
            <a:r>
              <a:rPr sz="34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ДОБР</a:t>
            </a:r>
            <a:r>
              <a:rPr lang="sr-Cyrl-ME" sz="34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Е  КАРАКТЕРИСТИКЕ</a:t>
            </a:r>
            <a:r>
              <a:rPr sz="3400" b="1" spc="-7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400" b="1" spc="-7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400" b="1" smtClean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  <a:endParaRPr sz="3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2850">
              <a:latin typeface="Times New Roman"/>
              <a:cs typeface="Times New Roman"/>
            </a:endParaRPr>
          </a:p>
          <a:p>
            <a:pPr marL="355600" indent="-342900"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lang="sr-Cyrl-ME" sz="36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Атхезивност – </a:t>
            </a:r>
            <a:r>
              <a:rPr lang="sr-Cyrl-ME" sz="32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ХЕМИЈСКО ВЕЗИВАЊЕ</a:t>
            </a:r>
            <a:endParaRPr lang="sr-Cyrl-ME" sz="3600" dirty="0" smtClean="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lang="ru-RU" sz="3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Коефицијенат термичке контракције</a:t>
            </a:r>
            <a:r>
              <a:rPr lang="ru-RU" sz="3600" b="1" spc="-6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endParaRPr lang="ru-RU" sz="3600" dirty="0" smtClean="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lang="ru-RU" sz="3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експанзије близак дентину и глеђи</a:t>
            </a:r>
            <a:endParaRPr lang="sr-Cyrl-ME" sz="3600" b="1" spc="-5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8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600" b="1" smtClean="0">
                <a:solidFill>
                  <a:srgbClr val="FF0000"/>
                </a:solidFill>
                <a:latin typeface="Times New Roman"/>
                <a:cs typeface="Times New Roman"/>
              </a:rPr>
              <a:t>Антикариогени</a:t>
            </a:r>
            <a:r>
              <a:rPr sz="3600" b="1" spc="-9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6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ефекат</a:t>
            </a:r>
            <a:endParaRPr lang="sr-Cyrl-ME" sz="3600" b="1" spc="-5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indent="-342900">
              <a:spcBef>
                <a:spcPts val="8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lang="sr-Cyrl-ME" sz="36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Биокомпатибилност</a:t>
            </a:r>
            <a:endParaRPr sz="36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860"/>
              </a:spcBef>
              <a:buFont typeface="Times New Roman"/>
              <a:buChar char="•"/>
              <a:tabLst>
                <a:tab pos="354965" algn="l"/>
                <a:tab pos="355600" algn="l"/>
                <a:tab pos="8310880" algn="l"/>
              </a:tabLst>
            </a:pPr>
            <a:r>
              <a:rPr sz="3400" b="1" smtClean="0">
                <a:solidFill>
                  <a:srgbClr val="FF0000"/>
                </a:solidFill>
                <a:latin typeface="Times New Roman"/>
                <a:cs typeface="Times New Roman"/>
              </a:rPr>
              <a:t>Не </a:t>
            </a:r>
            <a:r>
              <a:rPr sz="3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трпе </a:t>
            </a:r>
            <a:r>
              <a:rPr sz="3400" b="1" dirty="0">
                <a:solidFill>
                  <a:srgbClr val="FF0000"/>
                </a:solidFill>
                <a:latin typeface="Times New Roman"/>
                <a:cs typeface="Times New Roman"/>
              </a:rPr>
              <a:t>значајне димензионе промене  </a:t>
            </a:r>
            <a:r>
              <a:rPr sz="3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при </a:t>
            </a:r>
            <a:r>
              <a:rPr sz="3400" b="1">
                <a:solidFill>
                  <a:srgbClr val="FF0000"/>
                </a:solidFill>
                <a:latin typeface="Times New Roman"/>
                <a:cs typeface="Times New Roman"/>
              </a:rPr>
              <a:t>везивању </a:t>
            </a:r>
            <a:r>
              <a:rPr lang="sr-Cyrl-ME" sz="36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- </a:t>
            </a:r>
            <a:r>
              <a:rPr sz="3400" b="1" spc="-5" smtClean="0">
                <a:latin typeface="Times New Roman"/>
                <a:cs typeface="Times New Roman"/>
              </a:rPr>
              <a:t>минимална  </a:t>
            </a:r>
            <a:r>
              <a:rPr sz="3400" b="1" smtClean="0">
                <a:latin typeface="Times New Roman"/>
                <a:cs typeface="Times New Roman"/>
              </a:rPr>
              <a:t>контракција</a:t>
            </a:r>
            <a:endParaRPr sz="3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18310">
              <a:lnSpc>
                <a:spcPct val="100000"/>
              </a:lnSpc>
            </a:pPr>
            <a:r>
              <a:rPr sz="4400" b="1" dirty="0">
                <a:solidFill>
                  <a:srgbClr val="FF0000"/>
                </a:solidFill>
                <a:latin typeface="Times New Roman"/>
                <a:cs typeface="Times New Roman"/>
              </a:rPr>
              <a:t>АТХЕЗИВНОСТ</a:t>
            </a:r>
            <a:r>
              <a:rPr sz="44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400" b="1" dirty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099565"/>
            <a:ext cx="8945880" cy="5232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Најважнија </a:t>
            </a:r>
            <a:r>
              <a:rPr sz="3200">
                <a:solidFill>
                  <a:srgbClr val="FF0000"/>
                </a:solidFill>
                <a:latin typeface="Times New Roman"/>
                <a:cs typeface="Times New Roman"/>
              </a:rPr>
              <a:t>предност 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је</a:t>
            </a:r>
            <a:r>
              <a:rPr sz="320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атхезивна веза</a:t>
            </a:r>
            <a:r>
              <a:rPr sz="3200" b="1" spc="-10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за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3200" b="1" dirty="0">
                <a:latin typeface="Times New Roman"/>
                <a:cs typeface="Times New Roman"/>
              </a:rPr>
              <a:t>зубна ткива </a:t>
            </a:r>
            <a:r>
              <a:rPr sz="3200" dirty="0">
                <a:latin typeface="Times New Roman"/>
                <a:cs typeface="Times New Roman"/>
              </a:rPr>
              <a:t>и денталне </a:t>
            </a:r>
            <a:r>
              <a:rPr sz="3200" b="1" dirty="0">
                <a:latin typeface="Times New Roman"/>
                <a:cs typeface="Times New Roman"/>
              </a:rPr>
              <a:t>металне</a:t>
            </a:r>
            <a:r>
              <a:rPr sz="3200" b="1" spc="-5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легуре</a:t>
            </a:r>
            <a:endParaRPr sz="3200">
              <a:latin typeface="Times New Roman"/>
              <a:cs typeface="Times New Roman"/>
            </a:endParaRPr>
          </a:p>
          <a:p>
            <a:pPr marL="455930" indent="-443230">
              <a:lnSpc>
                <a:spcPct val="100000"/>
              </a:lnSpc>
              <a:spcBef>
                <a:spcPts val="770"/>
              </a:spcBef>
              <a:buChar char="•"/>
              <a:tabLst>
                <a:tab pos="455930" algn="l"/>
                <a:tab pos="456565" algn="l"/>
              </a:tabLst>
            </a:pP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СООН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гр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упе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се везују за Ca++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тврдих </a:t>
            </a:r>
            <a:r>
              <a:rPr sz="3200">
                <a:solidFill>
                  <a:srgbClr val="FF0000"/>
                </a:solidFill>
                <a:latin typeface="Times New Roman"/>
                <a:cs typeface="Times New Roman"/>
              </a:rPr>
              <a:t>зубних</a:t>
            </a:r>
            <a:r>
              <a:rPr sz="3200" spc="-8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ткива</a:t>
            </a:r>
            <a:r>
              <a:rPr lang="sr-Cyrl-ME" sz="3200" dirty="0" smtClean="0">
                <a:latin typeface="Times New Roman"/>
                <a:cs typeface="Times New Roman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остварујући </a:t>
            </a:r>
            <a:r>
              <a:rPr lang="sr-Cyrl-ME" sz="3200" dirty="0" smtClean="0">
                <a:latin typeface="Times New Roman"/>
                <a:cs typeface="Times New Roman"/>
              </a:rPr>
              <a:t>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хемијску</a:t>
            </a:r>
            <a:r>
              <a:rPr sz="3200" b="1" spc="-10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везу</a:t>
            </a:r>
            <a:endParaRPr lang="sr-Cyrl-ME" sz="32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455930" indent="-443230">
              <a:spcBef>
                <a:spcPts val="770"/>
              </a:spcBef>
              <a:buFontTx/>
              <a:buChar char="•"/>
              <a:tabLst>
                <a:tab pos="455930" algn="l"/>
                <a:tab pos="456565" algn="l"/>
              </a:tabLst>
            </a:pPr>
            <a:r>
              <a:rPr lang="ru-RU" sz="3200" dirty="0" smtClean="0">
                <a:latin typeface="Times New Roman"/>
                <a:cs typeface="Times New Roman"/>
              </a:rPr>
              <a:t>У току везивања ствара се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хибридни слој</a:t>
            </a:r>
            <a:r>
              <a:rPr lang="ru-RU" sz="3200" b="1" spc="-5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200" dirty="0" smtClean="0">
                <a:latin typeface="Times New Roman"/>
                <a:cs typeface="Times New Roman"/>
              </a:rPr>
              <a:t>на  месту споја одиграва се</a:t>
            </a:r>
            <a:r>
              <a:rPr lang="ru-RU" sz="32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размена</a:t>
            </a:r>
            <a:r>
              <a:rPr lang="ru-RU" sz="3200" b="1" u="sng" spc="-1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/>
                <a:cs typeface="Times New Roman"/>
              </a:rPr>
              <a:t>јона</a:t>
            </a:r>
          </a:p>
          <a:p>
            <a:pPr marL="455930" indent="-443230">
              <a:spcBef>
                <a:spcPts val="770"/>
              </a:spcBef>
              <a:buFontTx/>
              <a:buChar char="•"/>
              <a:tabLst>
                <a:tab pos="455930" algn="l"/>
                <a:tab pos="456565" algn="l"/>
              </a:tabLst>
            </a:pPr>
            <a:r>
              <a:rPr lang="ru-RU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цемент</a:t>
            </a:r>
            <a:r>
              <a:rPr lang="ru-RU" sz="3200" dirty="0" smtClean="0">
                <a:latin typeface="Times New Roman"/>
                <a:cs typeface="Times New Roman"/>
              </a:rPr>
              <a:t> мора да се стави у</a:t>
            </a:r>
            <a:r>
              <a:rPr lang="ru-RU" sz="3200" spc="-75" dirty="0" smtClean="0">
                <a:latin typeface="Times New Roman"/>
                <a:cs typeface="Times New Roman"/>
              </a:rPr>
              <a:t> </a:t>
            </a:r>
            <a:r>
              <a:rPr lang="ru-RU" sz="3200" dirty="0" smtClean="0">
                <a:latin typeface="Times New Roman"/>
                <a:cs typeface="Times New Roman"/>
              </a:rPr>
              <a:t>контакт 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са површином зуба</a:t>
            </a:r>
            <a:r>
              <a:rPr lang="ru-RU" sz="3200" dirty="0" smtClean="0">
                <a:latin typeface="Times New Roman"/>
                <a:cs typeface="Times New Roman"/>
              </a:rPr>
              <a:t> пре него што је почела  иницијална фаза везивања </a:t>
            </a:r>
            <a:r>
              <a:rPr lang="ru-RU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док има  слободних СООН група</a:t>
            </a:r>
            <a:endParaRPr lang="ru-RU" sz="3200" u="sng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8739" y="1001316"/>
            <a:ext cx="8914765" cy="5581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mtClean="0">
                <a:latin typeface="Times New Roman"/>
                <a:cs typeface="Times New Roman"/>
              </a:rPr>
              <a:t>Имају </a:t>
            </a:r>
            <a:r>
              <a:rPr sz="2800" dirty="0">
                <a:latin typeface="Times New Roman"/>
                <a:cs typeface="Times New Roman"/>
              </a:rPr>
              <a:t>извесну </a:t>
            </a:r>
            <a:r>
              <a:rPr sz="2800" b="1" dirty="0">
                <a:solidFill>
                  <a:srgbClr val="FF0000"/>
                </a:solidFill>
                <a:latin typeface="Times New Roman"/>
                <a:cs typeface="Times New Roman"/>
              </a:rPr>
              <a:t>биоактивност </a:t>
            </a:r>
            <a:r>
              <a:rPr sz="2800" dirty="0">
                <a:latin typeface="Times New Roman"/>
                <a:cs typeface="Times New Roman"/>
              </a:rPr>
              <a:t>отпуштањем F,</a:t>
            </a:r>
            <a:r>
              <a:rPr sz="2800" spc="-8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Са,  Аl</a:t>
            </a:r>
            <a:r>
              <a:rPr sz="2800">
                <a:latin typeface="Times New Roman"/>
                <a:cs typeface="Times New Roman"/>
              </a:rPr>
              <a:t>, </a:t>
            </a:r>
            <a:r>
              <a:rPr lang="sr-Latn-ME" sz="2800" dirty="0" smtClean="0">
                <a:latin typeface="Times New Roman"/>
                <a:cs typeface="Times New Roman"/>
              </a:rPr>
              <a:t>Sr</a:t>
            </a:r>
            <a:r>
              <a:rPr sz="2800" smtClean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који утичу </a:t>
            </a:r>
            <a:r>
              <a:rPr sz="2800">
                <a:latin typeface="Times New Roman"/>
                <a:cs typeface="Times New Roman"/>
              </a:rPr>
              <a:t>на </a:t>
            </a:r>
            <a:r>
              <a:rPr sz="280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реминерализацију</a:t>
            </a:r>
            <a:r>
              <a:rPr lang="sr-Latn-ME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</a:p>
          <a:p>
            <a:pPr marL="355600" marR="5080" indent="-342900">
              <a:spcBef>
                <a:spcPts val="770"/>
              </a:spcBef>
              <a:buFontTx/>
              <a:buChar char="•"/>
              <a:tabLst>
                <a:tab pos="354965" algn="l"/>
                <a:tab pos="355600" algn="l"/>
              </a:tabLst>
            </a:pPr>
            <a:r>
              <a:rPr lang="ru-RU" sz="2800" spc="-5" dirty="0" smtClean="0">
                <a:latin typeface="Times New Roman"/>
                <a:cs typeface="Times New Roman"/>
              </a:rPr>
              <a:t>Замењује </a:t>
            </a:r>
            <a:r>
              <a:rPr lang="ru-RU" sz="2800" dirty="0" smtClean="0">
                <a:latin typeface="Times New Roman"/>
                <a:cs typeface="Times New Roman"/>
              </a:rPr>
              <a:t>хидроксиапатит  </a:t>
            </a:r>
            <a:r>
              <a:rPr lang="ru-RU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флуорапатитом </a:t>
            </a:r>
            <a:r>
              <a:rPr lang="ru-RU" sz="2800" dirty="0" smtClean="0">
                <a:latin typeface="Times New Roman"/>
                <a:cs typeface="Times New Roman"/>
              </a:rPr>
              <a:t>повећавајући  отпорност површинских</a:t>
            </a:r>
            <a:r>
              <a:rPr lang="ru-RU" sz="2800" spc="-95" dirty="0" smtClean="0"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слојева</a:t>
            </a:r>
            <a:endParaRPr lang="ru-RU" sz="2800" dirty="0" smtClean="0">
              <a:latin typeface="Times New Roman"/>
              <a:cs typeface="Times New Roman"/>
            </a:endParaRPr>
          </a:p>
          <a:p>
            <a:pPr marL="355600" marR="5080" indent="-342900">
              <a:spcBef>
                <a:spcPts val="770"/>
              </a:spcBef>
              <a:buFontTx/>
              <a:buChar char="•"/>
              <a:tabLst>
                <a:tab pos="354965" algn="l"/>
                <a:tab pos="355600" algn="l"/>
              </a:tabLst>
            </a:pPr>
            <a:r>
              <a:rPr sz="280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Делује</a:t>
            </a:r>
            <a:r>
              <a:rPr lang="ru-RU" sz="28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ru-RU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антимикробно </a:t>
            </a:r>
            <a:r>
              <a:rPr lang="ru-RU" sz="2800" dirty="0" smtClean="0">
                <a:latin typeface="Times New Roman"/>
                <a:cs typeface="Times New Roman"/>
              </a:rPr>
              <a:t>спречавајући  кариогену активност денталног</a:t>
            </a:r>
            <a:r>
              <a:rPr lang="ru-RU" sz="2800" spc="-95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плака</a:t>
            </a:r>
          </a:p>
          <a:p>
            <a:pPr marL="355600" marR="5080" indent="-342900">
              <a:spcBef>
                <a:spcPts val="770"/>
              </a:spcBef>
              <a:buFontTx/>
              <a:buChar char="•"/>
              <a:tabLst>
                <a:tab pos="354965" algn="l"/>
                <a:tab pos="355600" algn="l"/>
              </a:tabLst>
            </a:pP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Постепено дуготрајно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ослобађање  флуорида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spc="-5" dirty="0" smtClean="0">
                <a:latin typeface="Times New Roman"/>
                <a:cs typeface="Times New Roman"/>
              </a:rPr>
              <a:t>је </a:t>
            </a:r>
            <a:r>
              <a:rPr lang="ru-RU" sz="2800" dirty="0" smtClean="0">
                <a:latin typeface="Times New Roman"/>
                <a:cs typeface="Times New Roman"/>
              </a:rPr>
              <a:t>последица константне дифузије</a:t>
            </a:r>
            <a:r>
              <a:rPr lang="ru-RU" sz="2800" spc="-7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јона  флуорида </a:t>
            </a:r>
            <a:r>
              <a:rPr lang="ru-RU" sz="2800" b="1" dirty="0" smtClean="0">
                <a:latin typeface="Times New Roman"/>
                <a:cs typeface="Times New Roman"/>
              </a:rPr>
              <a:t>преко слабо везане воде </a:t>
            </a:r>
            <a:r>
              <a:rPr lang="ru-RU" sz="2800" dirty="0" smtClean="0">
                <a:latin typeface="Times New Roman"/>
                <a:cs typeface="Times New Roman"/>
              </a:rPr>
              <a:t>при чему </a:t>
            </a:r>
            <a:r>
              <a:rPr lang="ru-RU" sz="2800" spc="5" dirty="0" smtClean="0">
                <a:latin typeface="Times New Roman"/>
                <a:cs typeface="Times New Roman"/>
              </a:rPr>
              <a:t>се  </a:t>
            </a:r>
            <a:r>
              <a:rPr lang="ru-RU" sz="2800" dirty="0" smtClean="0">
                <a:latin typeface="Times New Roman"/>
                <a:cs typeface="Times New Roman"/>
              </a:rPr>
              <a:t>обавља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јонска размена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између материјала и  околне</a:t>
            </a:r>
            <a:r>
              <a:rPr lang="ru-RU" sz="2800" spc="-9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средине</a:t>
            </a:r>
          </a:p>
          <a:p>
            <a:pPr marL="355600" marR="5080" indent="-342900">
              <a:spcBef>
                <a:spcPts val="770"/>
              </a:spcBef>
              <a:buFontTx/>
              <a:buChar char="•"/>
              <a:tabLst>
                <a:tab pos="354965" algn="l"/>
                <a:tab pos="355600" algn="l"/>
              </a:tabLst>
            </a:pPr>
            <a:r>
              <a:rPr lang="ru-RU" sz="2800" dirty="0" smtClean="0">
                <a:latin typeface="Times New Roman"/>
                <a:cs typeface="Times New Roman"/>
              </a:rPr>
              <a:t>ГЈЦ имају способност </a:t>
            </a:r>
            <a:r>
              <a:rPr lang="ru-RU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акумулације </a:t>
            </a:r>
            <a:r>
              <a:rPr lang="sr-Cyrl-ME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флуорида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из</a:t>
            </a:r>
            <a:r>
              <a:rPr lang="ru-RU" sz="2800" spc="-6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оралних течности </a:t>
            </a:r>
            <a:r>
              <a:rPr lang="ru-RU" sz="2800" dirty="0" smtClean="0">
                <a:latin typeface="Times New Roman"/>
                <a:cs typeface="Times New Roman"/>
              </a:rPr>
              <a:t>- локална</a:t>
            </a:r>
            <a:r>
              <a:rPr lang="ru-RU" sz="2800" spc="-80" dirty="0" smtClean="0">
                <a:latin typeface="Times New Roman"/>
                <a:cs typeface="Times New Roman"/>
              </a:rPr>
              <a:t> </a:t>
            </a:r>
            <a:r>
              <a:rPr lang="ru-RU" sz="2800" dirty="0" smtClean="0">
                <a:latin typeface="Times New Roman"/>
                <a:cs typeface="Times New Roman"/>
              </a:rPr>
              <a:t>флуоризација 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2"/>
          <p:cNvSpPr txBox="1"/>
          <p:nvPr/>
        </p:nvSpPr>
        <p:spPr>
          <a:xfrm>
            <a:off x="78739" y="391180"/>
            <a:ext cx="9065261" cy="5232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9875" indent="90488">
              <a:lnSpc>
                <a:spcPct val="100000"/>
              </a:lnSpc>
            </a:pPr>
            <a:r>
              <a:rPr lang="sr-Cyrl-ME" sz="34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АНТИ-КАРИОГЕНИ  ЕФЕКАТ  ГЈЦ</a:t>
            </a:r>
            <a:endParaRPr sz="3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663" y="228600"/>
            <a:ext cx="8948673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65810">
              <a:lnSpc>
                <a:spcPct val="100000"/>
              </a:lnSpc>
            </a:pPr>
            <a:r>
              <a:rPr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БИОКОМПАТИБИЛНОСТ</a:t>
            </a:r>
            <a:r>
              <a:rPr lang="sr-Latn-M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sr-Cyrl-ME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ГЈЦ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398766"/>
            <a:ext cx="8916670" cy="4544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324485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smtClean="0">
                <a:latin typeface="Times New Roman"/>
                <a:cs typeface="Times New Roman"/>
              </a:rPr>
              <a:t>Г</a:t>
            </a:r>
            <a:r>
              <a:rPr lang="sr-Cyrl-ME" sz="3200" dirty="0" smtClean="0">
                <a:latin typeface="Times New Roman"/>
                <a:cs typeface="Times New Roman"/>
              </a:rPr>
              <a:t>ЈЦ</a:t>
            </a:r>
            <a:r>
              <a:rPr sz="320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показују добру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биокомптибилност</a:t>
            </a:r>
            <a:r>
              <a:rPr sz="3200" dirty="0">
                <a:latin typeface="Times New Roman"/>
                <a:cs typeface="Times New Roman"/>
              </a:rPr>
              <a:t> јер  поседују реакцију везивања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ниске егзотермне  </a:t>
            </a:r>
            <a:r>
              <a:rPr sz="3200" dirty="0">
                <a:latin typeface="Times New Roman"/>
                <a:cs typeface="Times New Roman"/>
              </a:rPr>
              <a:t>вредности,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ниску неутрализацију </a:t>
            </a:r>
            <a:r>
              <a:rPr sz="3200" dirty="0">
                <a:latin typeface="Times New Roman"/>
                <a:cs typeface="Times New Roman"/>
              </a:rPr>
              <a:t>и</a:t>
            </a:r>
            <a:r>
              <a:rPr sz="3200" spc="-8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ослобађање  безбедних</a:t>
            </a:r>
            <a:r>
              <a:rPr sz="3200" b="1" spc="-1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јона</a:t>
            </a:r>
            <a:endParaRPr sz="3200" b="1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marR="335915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>
                <a:solidFill>
                  <a:srgbClr val="C00000"/>
                </a:solidFill>
                <a:latin typeface="Times New Roman"/>
                <a:cs typeface="Times New Roman"/>
              </a:rPr>
              <a:t>Полиакрилна </a:t>
            </a:r>
            <a:r>
              <a:rPr sz="3200" b="1" spc="5" smtClean="0">
                <a:solidFill>
                  <a:srgbClr val="C00000"/>
                </a:solidFill>
                <a:latin typeface="Times New Roman"/>
                <a:cs typeface="Times New Roman"/>
              </a:rPr>
              <a:t>кис</a:t>
            </a:r>
            <a:r>
              <a:rPr lang="sr-Cyrl-ME" sz="3200" b="1" spc="5" dirty="0" smtClean="0">
                <a:solidFill>
                  <a:srgbClr val="C00000"/>
                </a:solidFill>
                <a:latin typeface="Times New Roman"/>
                <a:cs typeface="Times New Roman"/>
              </a:rPr>
              <a:t>елина</a:t>
            </a:r>
            <a:r>
              <a:rPr sz="3200" b="1" spc="5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је </a:t>
            </a:r>
            <a:r>
              <a:rPr sz="3200">
                <a:latin typeface="Times New Roman"/>
                <a:cs typeface="Times New Roman"/>
              </a:rPr>
              <a:t>слаба </a:t>
            </a:r>
            <a:r>
              <a:rPr sz="3200" smtClean="0">
                <a:latin typeface="Times New Roman"/>
                <a:cs typeface="Times New Roman"/>
              </a:rPr>
              <a:t>кис</a:t>
            </a:r>
            <a:r>
              <a:rPr lang="sr-Cyrl-ME" sz="3200" dirty="0" smtClean="0">
                <a:latin typeface="Times New Roman"/>
                <a:cs typeface="Times New Roman"/>
              </a:rPr>
              <a:t>елина</a:t>
            </a:r>
            <a:r>
              <a:rPr sz="320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има</a:t>
            </a:r>
            <a:r>
              <a:rPr sz="320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дугачке  умрежене полимерне ланце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велику</a:t>
            </a:r>
            <a:r>
              <a:rPr sz="3200" b="1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молекулску  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мас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у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и не пролази кроз </a:t>
            </a: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дентинске</a:t>
            </a:r>
            <a:r>
              <a:rPr sz="3200" b="1" spc="-5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200" b="1" spc="-5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тубуле.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4965" algn="l"/>
                <a:tab pos="355600" algn="l"/>
              </a:tabLst>
            </a:pPr>
            <a:r>
              <a:rPr sz="2600" dirty="0">
                <a:solidFill>
                  <a:srgbClr val="0000CC"/>
                </a:solidFill>
                <a:latin typeface="Times New Roman"/>
                <a:cs typeface="Times New Roman"/>
              </a:rPr>
              <a:t>Лако реагује са </a:t>
            </a:r>
            <a:r>
              <a:rPr sz="2600" spc="-5" dirty="0">
                <a:solidFill>
                  <a:srgbClr val="0000CC"/>
                </a:solidFill>
                <a:latin typeface="Times New Roman"/>
                <a:cs typeface="Times New Roman"/>
              </a:rPr>
              <a:t>Са </a:t>
            </a:r>
            <a:r>
              <a:rPr sz="2600" dirty="0">
                <a:solidFill>
                  <a:srgbClr val="0000CC"/>
                </a:solidFill>
                <a:latin typeface="Times New Roman"/>
                <a:cs typeface="Times New Roman"/>
              </a:rPr>
              <a:t>из </a:t>
            </a:r>
            <a:r>
              <a:rPr sz="2600">
                <a:solidFill>
                  <a:srgbClr val="0000CC"/>
                </a:solidFill>
                <a:latin typeface="Times New Roman"/>
                <a:cs typeface="Times New Roman"/>
              </a:rPr>
              <a:t>зубних</a:t>
            </a:r>
            <a:r>
              <a:rPr sz="2600" spc="-10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600" smtClean="0">
                <a:solidFill>
                  <a:srgbClr val="0000CC"/>
                </a:solidFill>
                <a:latin typeface="Times New Roman"/>
                <a:cs typeface="Times New Roman"/>
              </a:rPr>
              <a:t>ткива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663" y="300990"/>
            <a:ext cx="8948673" cy="800218"/>
          </a:xfrm>
          <a:prstGeom prst="rect">
            <a:avLst/>
          </a:prstGeom>
        </p:spPr>
        <p:txBody>
          <a:bodyPr vert="horz" wrap="square" lIns="0" tIns="182879" rIns="0" bIns="0" rtlCol="0">
            <a:spAutoFit/>
          </a:bodyPr>
          <a:lstStyle/>
          <a:p>
            <a:pPr marL="2032000">
              <a:lnSpc>
                <a:spcPct val="100000"/>
              </a:lnSpc>
            </a:pPr>
            <a:r>
              <a:rPr sz="4000" b="1">
                <a:solidFill>
                  <a:srgbClr val="FF0000"/>
                </a:solidFill>
                <a:latin typeface="Times New Roman"/>
                <a:cs typeface="Times New Roman"/>
              </a:rPr>
              <a:t>НЕДОСТАЦИ</a:t>
            </a:r>
            <a:r>
              <a:rPr sz="4000" b="1" spc="-10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sz="4000" b="1" spc="-1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smtClean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88340" y="1600200"/>
            <a:ext cx="7753350" cy="43499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Недовољна механичка</a:t>
            </a:r>
            <a:r>
              <a:rPr sz="32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отпорност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Осетљивост на дисбаланс </a:t>
            </a: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воде</a:t>
            </a:r>
            <a:r>
              <a:rPr sz="3200" b="1" spc="-2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sr-Cyrl-ME" sz="3200" b="1" spc="-2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770"/>
              </a:spcBef>
              <a:tabLst>
                <a:tab pos="354965" algn="l"/>
                <a:tab pos="355600" algn="l"/>
              </a:tabLst>
            </a:pPr>
            <a:r>
              <a:rPr lang="sr-Cyrl-ME" sz="3200" b="1" spc="-2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(заштита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специјалним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 лаком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првих 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7 дана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200" dirty="0" smtClean="0">
                <a:latin typeface="Times New Roman"/>
                <a:cs typeface="Times New Roman"/>
              </a:rPr>
              <a:t>код</a:t>
            </a:r>
            <a:r>
              <a:rPr sz="3200" smtClean="0">
                <a:latin typeface="Times New Roman"/>
                <a:cs typeface="Times New Roman"/>
              </a:rPr>
              <a:t> хибридни</a:t>
            </a:r>
            <a:r>
              <a:rPr lang="sr-Cyrl-ME" sz="3200" dirty="0" smtClean="0">
                <a:latin typeface="Times New Roman"/>
                <a:cs typeface="Times New Roman"/>
              </a:rPr>
              <a:t>х</a:t>
            </a:r>
            <a:r>
              <a:rPr sz="3200" smtClean="0">
                <a:latin typeface="Times New Roman"/>
                <a:cs typeface="Times New Roman"/>
              </a:rPr>
              <a:t> је</a:t>
            </a:r>
            <a:r>
              <a:rPr lang="sr-Cyrl-ME" sz="3200" dirty="0" smtClean="0">
                <a:latin typeface="Times New Roman"/>
                <a:cs typeface="Times New Roman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убрзано </a:t>
            </a:r>
            <a:r>
              <a:rPr sz="3200">
                <a:latin typeface="Times New Roman"/>
                <a:cs typeface="Times New Roman"/>
              </a:rPr>
              <a:t>иницијално</a:t>
            </a:r>
            <a:r>
              <a:rPr sz="3200" spc="-95">
                <a:latin typeface="Times New Roman"/>
                <a:cs typeface="Times New Roman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везивање</a:t>
            </a:r>
            <a:r>
              <a:rPr lang="sr-Cyrl-ME" sz="3200" dirty="0" smtClean="0">
                <a:latin typeface="Times New Roman"/>
                <a:cs typeface="Times New Roman"/>
              </a:rPr>
              <a:t> – мања осетљивост на дисбаланс воде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Кратко време </a:t>
            </a:r>
            <a:r>
              <a:rPr sz="3200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r>
              <a:rPr sz="3200" spc="-10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рад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??? 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Дуго време</a:t>
            </a:r>
            <a:r>
              <a:rPr sz="3200" b="1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везивања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64540" y="1632965"/>
            <a:ext cx="8150860" cy="473975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Times New Roman"/>
                <a:cs typeface="Times New Roman"/>
              </a:rPr>
              <a:t>Подложни су </a:t>
            </a: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растварању</a:t>
            </a:r>
            <a:r>
              <a:rPr sz="3200" b="1" spc="-10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sz="3200"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765"/>
              </a:spcBef>
              <a:buChar char="•"/>
              <a:tabLst>
                <a:tab pos="356235" algn="l"/>
              </a:tabLst>
            </a:pPr>
            <a:r>
              <a:rPr sz="3200" dirty="0">
                <a:latin typeface="Times New Roman"/>
                <a:cs typeface="Times New Roman"/>
              </a:rPr>
              <a:t>Постоји известан </a:t>
            </a:r>
            <a:r>
              <a:rPr sz="3200">
                <a:solidFill>
                  <a:srgbClr val="FF0000"/>
                </a:solidFill>
                <a:latin typeface="Times New Roman"/>
                <a:cs typeface="Times New Roman"/>
              </a:rPr>
              <a:t>степен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порозности</a:t>
            </a:r>
            <a:endParaRPr lang="sr-Cyrl-ME" sz="32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marR="5080" indent="-342900" algn="just">
              <a:lnSpc>
                <a:spcPct val="100000"/>
              </a:lnSpc>
              <a:spcBef>
                <a:spcPts val="765"/>
              </a:spcBef>
              <a:buChar char="•"/>
              <a:tabLst>
                <a:tab pos="356235" algn="l"/>
              </a:tabLst>
            </a:pP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Немогућност доброг полирања </a:t>
            </a:r>
            <a:r>
              <a:rPr sz="3200" smtClean="0">
                <a:latin typeface="Times New Roman"/>
                <a:cs typeface="Times New Roman"/>
              </a:rPr>
              <a:t>долази </a:t>
            </a:r>
            <a:r>
              <a:rPr sz="3200" dirty="0">
                <a:latin typeface="Times New Roman"/>
                <a:cs typeface="Times New Roman"/>
              </a:rPr>
              <a:t>до </a:t>
            </a:r>
            <a:r>
              <a:rPr sz="3200" dirty="0">
                <a:solidFill>
                  <a:srgbClr val="FF0000"/>
                </a:solidFill>
                <a:latin typeface="Times New Roman"/>
                <a:cs typeface="Times New Roman"/>
              </a:rPr>
              <a:t>пребојавања испуна </a:t>
            </a:r>
            <a:r>
              <a:rPr sz="3200" dirty="0">
                <a:latin typeface="Times New Roman"/>
                <a:cs typeface="Times New Roman"/>
              </a:rPr>
              <a:t>али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не  долази до </a:t>
            </a:r>
            <a:r>
              <a:rPr sz="3200">
                <a:latin typeface="Times New Roman"/>
                <a:cs typeface="Times New Roman"/>
              </a:rPr>
              <a:t>акумулације</a:t>
            </a:r>
            <a:r>
              <a:rPr sz="3200" spc="-95">
                <a:latin typeface="Times New Roman"/>
                <a:cs typeface="Times New Roman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плака</a:t>
            </a:r>
            <a:r>
              <a:rPr lang="sr-Cyrl-ME" sz="3200" dirty="0" smtClean="0">
                <a:latin typeface="Times New Roman"/>
                <a:cs typeface="Times New Roman"/>
              </a:rPr>
              <a:t> 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(због отпуштанја флуорида)</a:t>
            </a:r>
            <a:endParaRPr sz="3200">
              <a:latin typeface="Times New Roman"/>
              <a:cs typeface="Times New Roman"/>
            </a:endParaRPr>
          </a:p>
          <a:p>
            <a:pPr marL="355600" marR="34163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5600" algn="l"/>
                <a:tab pos="356235" algn="l"/>
              </a:tabLst>
            </a:pP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Естетск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 својства </a:t>
            </a:r>
            <a:r>
              <a:rPr lang="sr-Cyrl-ME" sz="3200" b="1" dirty="0" smtClean="0">
                <a:latin typeface="Times New Roman"/>
                <a:cs typeface="Times New Roman"/>
              </a:rPr>
              <a:t>лошија од композита; </a:t>
            </a:r>
            <a:r>
              <a:rPr lang="sr-Cyrl-ME" sz="3200" dirty="0" smtClean="0">
                <a:latin typeface="Times New Roman"/>
                <a:cs typeface="Times New Roman"/>
              </a:rPr>
              <a:t>дисба</a:t>
            </a:r>
            <a:r>
              <a:rPr sz="3200" smtClean="0">
                <a:latin typeface="Times New Roman"/>
                <a:cs typeface="Times New Roman"/>
              </a:rPr>
              <a:t>ланс </a:t>
            </a:r>
            <a:r>
              <a:rPr sz="3200">
                <a:latin typeface="Times New Roman"/>
                <a:cs typeface="Times New Roman"/>
              </a:rPr>
              <a:t>воде </a:t>
            </a:r>
            <a:r>
              <a:rPr lang="sr-Cyrl-ME" sz="3200" dirty="0" smtClean="0">
                <a:latin typeface="Times New Roman"/>
                <a:cs typeface="Times New Roman"/>
              </a:rPr>
              <a:t>ремети</a:t>
            </a:r>
            <a:r>
              <a:rPr sz="3200" smtClean="0">
                <a:latin typeface="Times New Roman"/>
                <a:cs typeface="Times New Roman"/>
              </a:rPr>
              <a:t> транспаренциј</a:t>
            </a:r>
            <a:r>
              <a:rPr lang="sr-Cyrl-ME" sz="3200" dirty="0" smtClean="0">
                <a:latin typeface="Times New Roman"/>
                <a:cs typeface="Times New Roman"/>
              </a:rPr>
              <a:t>у</a:t>
            </a:r>
            <a:r>
              <a:rPr sz="3200" smtClean="0">
                <a:latin typeface="Times New Roman"/>
                <a:cs typeface="Times New Roman"/>
              </a:rPr>
              <a:t> </a:t>
            </a:r>
            <a:r>
              <a:rPr lang="sr-Cyrl-ME" sz="3200" dirty="0" smtClean="0">
                <a:latin typeface="Times New Roman"/>
                <a:cs typeface="Times New Roman"/>
              </a:rPr>
              <a:t>током </a:t>
            </a:r>
            <a:r>
              <a:rPr sz="3200" spc="-105" smtClean="0">
                <a:latin typeface="Times New Roman"/>
                <a:cs typeface="Times New Roman"/>
              </a:rPr>
              <a:t> </a:t>
            </a:r>
            <a:r>
              <a:rPr sz="3200">
                <a:latin typeface="Times New Roman"/>
                <a:cs typeface="Times New Roman"/>
              </a:rPr>
              <a:t>ране  </a:t>
            </a:r>
            <a:r>
              <a:rPr sz="3200" smtClean="0">
                <a:latin typeface="Times New Roman"/>
                <a:cs typeface="Times New Roman"/>
              </a:rPr>
              <a:t>обраде</a:t>
            </a:r>
            <a:r>
              <a:rPr lang="sr-Cyrl-ME" sz="3200" dirty="0" smtClean="0">
                <a:latin typeface="Times New Roman"/>
                <a:cs typeface="Times New Roman"/>
              </a:rPr>
              <a:t> ГЈЦ.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2"/>
          <p:cNvSpPr txBox="1">
            <a:spLocks/>
          </p:cNvSpPr>
          <p:nvPr/>
        </p:nvSpPr>
        <p:spPr>
          <a:xfrm>
            <a:off x="97663" y="300990"/>
            <a:ext cx="8948673" cy="800218"/>
          </a:xfrm>
          <a:prstGeom prst="rect">
            <a:avLst/>
          </a:prstGeom>
        </p:spPr>
        <p:txBody>
          <a:bodyPr vert="horz" wrap="square" lIns="0" tIns="182879" rIns="0" bIns="0" rtlCol="0">
            <a:spAutoFit/>
          </a:bodyPr>
          <a:lstStyle/>
          <a:p>
            <a:pPr marL="20320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Cyrl-ME" sz="40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НЕДОСТАЦИ</a:t>
            </a:r>
            <a:r>
              <a:rPr kumimoji="0" lang="sr-Cyrl-ME" sz="4000" b="1" i="0" u="none" strike="noStrike" kern="0" cap="none" spc="-10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 </a:t>
            </a:r>
            <a:r>
              <a:rPr kumimoji="0" lang="sr-Cyrl-ME" sz="4000" b="1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ГЈЦ</a:t>
            </a:r>
            <a:endParaRPr kumimoji="0" lang="sr-Cyrl-ME" sz="4000" b="1" i="0" u="none" strike="noStrike" kern="0" cap="none" spc="0" normalizeH="0" baseline="0" noProof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" y="228600"/>
            <a:ext cx="9046336" cy="667874"/>
          </a:xfrm>
          <a:prstGeom prst="rect">
            <a:avLst/>
          </a:prstGeom>
        </p:spPr>
        <p:txBody>
          <a:bodyPr vert="horz" wrap="square" lIns="0" tIns="51815" rIns="0" bIns="0" rtlCol="0">
            <a:spAutoFit/>
          </a:bodyPr>
          <a:lstStyle/>
          <a:p>
            <a:pPr marL="882650" algn="ctr">
              <a:lnSpc>
                <a:spcPct val="100000"/>
              </a:lnSpc>
            </a:pPr>
            <a:r>
              <a:rPr sz="4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КЛАСИФИКАЦИЈА</a:t>
            </a:r>
            <a:r>
              <a:rPr sz="4000" spc="-12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sz="4000" spc="5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ГЈЦ</a:t>
            </a:r>
            <a:endParaRPr sz="400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1465783"/>
            <a:ext cx="8608060" cy="459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3690"/>
              </a:lnSpc>
              <a:buChar char="•"/>
              <a:tabLst>
                <a:tab pos="355600" algn="l"/>
              </a:tabLst>
            </a:pPr>
            <a:r>
              <a:rPr lang="sr-Cyrl-ME" sz="4000" b="1" spc="-5" dirty="0" smtClean="0">
                <a:solidFill>
                  <a:srgbClr val="FF0000"/>
                </a:solidFill>
                <a:cs typeface="Arial Black"/>
              </a:rPr>
              <a:t>Тип</a:t>
            </a:r>
            <a:r>
              <a:rPr sz="4000" b="1" spc="-5" smtClean="0">
                <a:solidFill>
                  <a:srgbClr val="FF0000"/>
                </a:solidFill>
                <a:cs typeface="Arial Black"/>
              </a:rPr>
              <a:t> </a:t>
            </a:r>
            <a:r>
              <a:rPr sz="4000" b="1" dirty="0">
                <a:solidFill>
                  <a:srgbClr val="FF0000"/>
                </a:solidFill>
                <a:cs typeface="Arial Black"/>
              </a:rPr>
              <a:t>I </a:t>
            </a:r>
            <a:r>
              <a:rPr sz="3200">
                <a:solidFill>
                  <a:srgbClr val="0000CC"/>
                </a:solidFill>
                <a:latin typeface="Times New Roman"/>
                <a:cs typeface="Times New Roman"/>
              </a:rPr>
              <a:t>- </a:t>
            </a:r>
            <a:r>
              <a:rPr lang="sr-Cyrl-ME" sz="3200" dirty="0" smtClean="0">
                <a:latin typeface="Times New Roman"/>
                <a:cs typeface="Times New Roman"/>
              </a:rPr>
              <a:t>ГЈЦ</a:t>
            </a:r>
            <a:r>
              <a:rPr sz="3200" smtClean="0">
                <a:latin typeface="Times New Roman"/>
                <a:cs typeface="Times New Roman"/>
              </a:rPr>
              <a:t> </a:t>
            </a:r>
            <a:r>
              <a:rPr sz="3200">
                <a:latin typeface="Times New Roman"/>
                <a:cs typeface="Times New Roman"/>
              </a:rPr>
              <a:t>за </a:t>
            </a:r>
            <a:r>
              <a:rPr lang="sr-Cyrl-ME" sz="3200" dirty="0" smtClean="0">
                <a:latin typeface="Times New Roman"/>
                <a:cs typeface="Times New Roman"/>
              </a:rPr>
              <a:t>фиксирање</a:t>
            </a:r>
            <a:r>
              <a:rPr sz="3200" spc="-80" smtClean="0">
                <a:latin typeface="Times New Roman"/>
                <a:cs typeface="Times New Roman"/>
              </a:rPr>
              <a:t> </a:t>
            </a:r>
            <a:r>
              <a:rPr lang="sr-Cyrl-ME" sz="3200" spc="-80" dirty="0" smtClean="0">
                <a:latin typeface="Times New Roman"/>
                <a:cs typeface="Times New Roman"/>
              </a:rPr>
              <a:t>зубних                   </a:t>
            </a:r>
          </a:p>
          <a:p>
            <a:pPr marL="355600" indent="-342900">
              <a:lnSpc>
                <a:spcPts val="3690"/>
              </a:lnSpc>
              <a:tabLst>
                <a:tab pos="355600" algn="l"/>
              </a:tabLst>
            </a:pPr>
            <a:r>
              <a:rPr lang="sr-Cyrl-ME" sz="3200" spc="-80" dirty="0" smtClean="0">
                <a:latin typeface="Times New Roman"/>
                <a:cs typeface="Times New Roman"/>
              </a:rPr>
              <a:t>                    н</a:t>
            </a:r>
            <a:r>
              <a:rPr sz="3200" smtClean="0">
                <a:latin typeface="Times New Roman"/>
                <a:cs typeface="Times New Roman"/>
              </a:rPr>
              <a:t>адокнада и </a:t>
            </a:r>
            <a:r>
              <a:rPr sz="3200">
                <a:latin typeface="Times New Roman"/>
                <a:cs typeface="Times New Roman"/>
              </a:rPr>
              <a:t>пуњење</a:t>
            </a:r>
            <a:r>
              <a:rPr sz="3200" spc="-95">
                <a:latin typeface="Times New Roman"/>
                <a:cs typeface="Times New Roman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канала</a:t>
            </a:r>
            <a:endParaRPr lang="sr-Latn-ME" sz="3200" dirty="0" smtClean="0">
              <a:latin typeface="Times New Roman"/>
              <a:cs typeface="Times New Roman"/>
            </a:endParaRPr>
          </a:p>
          <a:p>
            <a:pPr marL="355600" indent="-342900">
              <a:lnSpc>
                <a:spcPct val="150000"/>
              </a:lnSpc>
              <a:spcBef>
                <a:spcPts val="5"/>
              </a:spcBef>
              <a:buFont typeface="Arial" pitchFamily="34" charset="0"/>
              <a:buChar char="•"/>
              <a:tabLst>
                <a:tab pos="355600" algn="l"/>
                <a:tab pos="1594485" algn="l"/>
              </a:tabLst>
            </a:pPr>
            <a:r>
              <a:rPr lang="sr-Cyrl-ME" sz="4000" b="1" spc="-5" dirty="0" smtClean="0">
                <a:solidFill>
                  <a:srgbClr val="FF0000"/>
                </a:solidFill>
                <a:cs typeface="Arial Black"/>
              </a:rPr>
              <a:t>Тип </a:t>
            </a:r>
            <a:r>
              <a:rPr lang="en-US" sz="4000" b="1" dirty="0" smtClean="0">
                <a:solidFill>
                  <a:srgbClr val="FF0000"/>
                </a:solidFill>
                <a:cs typeface="Arial Black"/>
              </a:rPr>
              <a:t>I</a:t>
            </a:r>
            <a:r>
              <a:rPr lang="sr-Latn-ME" sz="4000" b="1" dirty="0" smtClean="0">
                <a:solidFill>
                  <a:srgbClr val="FF0000"/>
                </a:solidFill>
                <a:cs typeface="Arial Black"/>
              </a:rPr>
              <a:t>I </a:t>
            </a:r>
            <a:r>
              <a:rPr sz="3200" smtClean="0">
                <a:latin typeface="Times New Roman"/>
                <a:cs typeface="Times New Roman"/>
              </a:rPr>
              <a:t>- </a:t>
            </a:r>
            <a:r>
              <a:rPr lang="sr-Cyrl-ME" sz="3200" dirty="0" smtClean="0">
                <a:latin typeface="Times New Roman"/>
                <a:cs typeface="Times New Roman"/>
              </a:rPr>
              <a:t>ГЈЦ</a:t>
            </a:r>
            <a:r>
              <a:rPr sz="3200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за испуне (естетски и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>
                <a:latin typeface="Times New Roman"/>
                <a:cs typeface="Times New Roman"/>
              </a:rPr>
              <a:t>ојачани</a:t>
            </a:r>
            <a:r>
              <a:rPr sz="3200" smtClean="0">
                <a:latin typeface="Times New Roman"/>
                <a:cs typeface="Times New Roman"/>
              </a:rPr>
              <a:t>)</a:t>
            </a:r>
            <a:endParaRPr lang="sr-Latn-ME" sz="4000" b="1" spc="-5" dirty="0" smtClean="0">
              <a:solidFill>
                <a:srgbClr val="FF0000"/>
              </a:solidFill>
              <a:cs typeface="Arial Black"/>
            </a:endParaRPr>
          </a:p>
          <a:p>
            <a:pPr marL="355600" marR="800735" indent="-342900">
              <a:lnSpc>
                <a:spcPct val="15000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sr-Cyrl-ME" sz="4000" b="1" spc="-5" dirty="0" smtClean="0">
                <a:solidFill>
                  <a:srgbClr val="FF0000"/>
                </a:solidFill>
                <a:cs typeface="Arial Black"/>
              </a:rPr>
              <a:t>Тип </a:t>
            </a:r>
            <a:r>
              <a:rPr lang="en-US" sz="4000" b="1" dirty="0" smtClean="0">
                <a:solidFill>
                  <a:srgbClr val="FF0000"/>
                </a:solidFill>
                <a:cs typeface="Arial Black"/>
              </a:rPr>
              <a:t>I</a:t>
            </a:r>
            <a:r>
              <a:rPr lang="sr-Latn-ME" sz="4000" b="1" dirty="0" smtClean="0">
                <a:solidFill>
                  <a:srgbClr val="FF0000"/>
                </a:solidFill>
                <a:cs typeface="Arial Black"/>
              </a:rPr>
              <a:t>I</a:t>
            </a:r>
            <a:r>
              <a:rPr lang="en-US" sz="4000" b="1" dirty="0" smtClean="0">
                <a:solidFill>
                  <a:srgbClr val="FF0000"/>
                </a:solidFill>
                <a:cs typeface="Arial Black"/>
              </a:rPr>
              <a:t>I</a:t>
            </a:r>
            <a:r>
              <a:rPr lang="sr-Latn-ME" sz="4000" b="1" dirty="0" smtClean="0">
                <a:solidFill>
                  <a:srgbClr val="FF0000"/>
                </a:solidFill>
                <a:cs typeface="Arial Black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- </a:t>
            </a:r>
            <a:r>
              <a:rPr lang="sr-Cyrl-ME" sz="3200" dirty="0" smtClean="0">
                <a:latin typeface="Times New Roman"/>
                <a:cs typeface="Times New Roman"/>
              </a:rPr>
              <a:t>ГЈЦ </a:t>
            </a:r>
            <a:r>
              <a:rPr sz="3200" smtClean="0">
                <a:latin typeface="Times New Roman"/>
                <a:cs typeface="Times New Roman"/>
              </a:rPr>
              <a:t>као заштитн</a:t>
            </a:r>
            <a:r>
              <a:rPr lang="sr-Cyrl-ME" sz="3200" dirty="0" smtClean="0">
                <a:latin typeface="Times New Roman"/>
                <a:cs typeface="Times New Roman"/>
              </a:rPr>
              <a:t>и “лајнери” и </a:t>
            </a:r>
          </a:p>
          <a:p>
            <a:pPr marL="355600" marR="800735" indent="-342900">
              <a:lnSpc>
                <a:spcPts val="3540"/>
              </a:lnSpc>
              <a:tabLst>
                <a:tab pos="355600" algn="l"/>
              </a:tabLst>
            </a:pPr>
            <a:r>
              <a:rPr lang="sr-Cyrl-ME" sz="3200" dirty="0" smtClean="0">
                <a:latin typeface="Times New Roman"/>
                <a:cs typeface="Times New Roman"/>
              </a:rPr>
              <a:t>                    </a:t>
            </a:r>
            <a:r>
              <a:rPr sz="3200" smtClean="0">
                <a:latin typeface="Times New Roman"/>
                <a:cs typeface="Times New Roman"/>
              </a:rPr>
              <a:t>подлога</a:t>
            </a:r>
            <a:r>
              <a:rPr lang="sr-Cyrl-ME" sz="3200" dirty="0" smtClean="0">
                <a:latin typeface="Times New Roman"/>
                <a:cs typeface="Times New Roman"/>
              </a:rPr>
              <a:t> (надокнада дентина)</a:t>
            </a:r>
            <a:endParaRPr lang="sr-Latn-ME" sz="3200" dirty="0" smtClean="0">
              <a:latin typeface="Times New Roman"/>
              <a:cs typeface="Times New Roman"/>
            </a:endParaRPr>
          </a:p>
          <a:p>
            <a:pPr marL="355600" marR="800735" indent="-342900">
              <a:lnSpc>
                <a:spcPts val="354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sr-Cyrl-ME" sz="3600" b="1" spc="-5" dirty="0" smtClean="0">
                <a:solidFill>
                  <a:srgbClr val="FF0000"/>
                </a:solidFill>
                <a:cs typeface="Arial Black"/>
              </a:rPr>
              <a:t>Тип </a:t>
            </a:r>
            <a:r>
              <a:rPr lang="en-US" sz="3600" b="1" dirty="0" smtClean="0">
                <a:solidFill>
                  <a:srgbClr val="FF0000"/>
                </a:solidFill>
                <a:cs typeface="Arial Black"/>
              </a:rPr>
              <a:t>I</a:t>
            </a:r>
            <a:r>
              <a:rPr lang="sr-Latn-ME" sz="3600" b="1" dirty="0" smtClean="0">
                <a:solidFill>
                  <a:srgbClr val="FF0000"/>
                </a:solidFill>
                <a:cs typeface="Arial Black"/>
              </a:rPr>
              <a:t>V</a:t>
            </a:r>
            <a:r>
              <a:rPr lang="sr-Cyrl-ME" sz="3600" dirty="0" smtClean="0">
                <a:latin typeface="Times New Roman"/>
                <a:cs typeface="Times New Roman"/>
              </a:rPr>
              <a:t> </a:t>
            </a:r>
            <a:r>
              <a:rPr lang="sr-Latn-ME" sz="3600" dirty="0" smtClean="0">
                <a:latin typeface="Times New Roman"/>
                <a:cs typeface="Times New Roman"/>
              </a:rPr>
              <a:t>-</a:t>
            </a:r>
            <a:r>
              <a:rPr lang="sr-Cyrl-ME" sz="3600" dirty="0" smtClean="0">
                <a:latin typeface="Times New Roman"/>
                <a:cs typeface="Times New Roman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за  </a:t>
            </a:r>
            <a:r>
              <a:rPr sz="3200">
                <a:latin typeface="Times New Roman"/>
                <a:cs typeface="Times New Roman"/>
              </a:rPr>
              <a:t>заливање </a:t>
            </a:r>
            <a:r>
              <a:rPr sz="3200" smtClean="0">
                <a:latin typeface="Times New Roman"/>
                <a:cs typeface="Times New Roman"/>
              </a:rPr>
              <a:t>фисура </a:t>
            </a:r>
            <a:endParaRPr lang="sr-Latn-ME" sz="3200" dirty="0" smtClean="0">
              <a:latin typeface="Times New Roman"/>
              <a:cs typeface="Times New Roman"/>
            </a:endParaRPr>
          </a:p>
          <a:p>
            <a:pPr marL="355600" marR="800735" indent="-342900">
              <a:lnSpc>
                <a:spcPts val="354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sr-Cyrl-ME" sz="3600" b="1" spc="-5" dirty="0" smtClean="0">
                <a:solidFill>
                  <a:srgbClr val="FF0000"/>
                </a:solidFill>
                <a:cs typeface="Arial Black"/>
              </a:rPr>
              <a:t>Тип </a:t>
            </a:r>
            <a:r>
              <a:rPr lang="sr-Latn-ME" sz="3600" b="1" dirty="0" smtClean="0">
                <a:solidFill>
                  <a:srgbClr val="FF0000"/>
                </a:solidFill>
                <a:cs typeface="Arial Black"/>
              </a:rPr>
              <a:t>V</a:t>
            </a:r>
            <a:r>
              <a:rPr lang="sr-Cyrl-ME" sz="3600" dirty="0" smtClean="0">
                <a:latin typeface="Times New Roman"/>
                <a:cs typeface="Times New Roman"/>
              </a:rPr>
              <a:t> </a:t>
            </a:r>
            <a:r>
              <a:rPr lang="sr-Latn-ME" sz="3600" dirty="0" smtClean="0">
                <a:latin typeface="Times New Roman"/>
                <a:cs typeface="Times New Roman"/>
              </a:rPr>
              <a:t>- </a:t>
            </a:r>
            <a:r>
              <a:rPr lang="sr-Cyrl-ME" sz="3000" dirty="0" smtClean="0">
                <a:latin typeface="Times New Roman"/>
                <a:cs typeface="Times New Roman"/>
              </a:rPr>
              <a:t>за фиксирање ортодонтских бравица</a:t>
            </a:r>
            <a:r>
              <a:rPr lang="sr-Latn-ME" sz="3000" dirty="0" smtClean="0">
                <a:latin typeface="Times New Roman"/>
                <a:cs typeface="Times New Roman"/>
              </a:rPr>
              <a:t> </a:t>
            </a:r>
            <a:endParaRPr lang="sr-Cyrl-ME" sz="3000" dirty="0" smtClean="0">
              <a:latin typeface="Times New Roman"/>
              <a:cs typeface="Times New Roman"/>
            </a:endParaRPr>
          </a:p>
          <a:p>
            <a:pPr marL="355600" marR="800735" indent="-342900">
              <a:lnSpc>
                <a:spcPts val="3540"/>
              </a:lnSpc>
              <a:buFont typeface="Arial" pitchFamily="34" charset="0"/>
              <a:buChar char="•"/>
              <a:tabLst>
                <a:tab pos="355600" algn="l"/>
              </a:tabLst>
            </a:pPr>
            <a:r>
              <a:rPr lang="sr-Cyrl-ME" sz="3200" b="1" spc="-5" dirty="0" smtClean="0">
                <a:solidFill>
                  <a:srgbClr val="FF0000"/>
                </a:solidFill>
                <a:cs typeface="Arial Black"/>
              </a:rPr>
              <a:t>Тип </a:t>
            </a:r>
            <a:r>
              <a:rPr lang="sr-Latn-ME" sz="3200" b="1" dirty="0" smtClean="0">
                <a:solidFill>
                  <a:srgbClr val="FF0000"/>
                </a:solidFill>
                <a:cs typeface="Arial Black"/>
              </a:rPr>
              <a:t>V</a:t>
            </a:r>
            <a:r>
              <a:rPr lang="en-US" sz="3200" b="1" dirty="0" smtClean="0">
                <a:solidFill>
                  <a:srgbClr val="FF0000"/>
                </a:solidFill>
                <a:cs typeface="Arial Black"/>
              </a:rPr>
              <a:t>I</a:t>
            </a:r>
            <a:r>
              <a:rPr lang="sr-Cyrl-ME" sz="3200" dirty="0" smtClean="0">
                <a:latin typeface="Times New Roman"/>
                <a:cs typeface="Times New Roman"/>
              </a:rPr>
              <a:t> - за коренско-круничне надоградње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2594" y="990600"/>
            <a:ext cx="7660005" cy="5055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ГЛАС ЈОНОМЕР</a:t>
            </a:r>
            <a:r>
              <a:rPr sz="4000" b="1" spc="-9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ЦЕМЕНТИ</a:t>
            </a:r>
            <a:endParaRPr sz="4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sr-Cyrl-ME" sz="4250" dirty="0" smtClean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4250">
              <a:latin typeface="Times New Roman"/>
              <a:cs typeface="Times New Roman"/>
            </a:endParaRPr>
          </a:p>
          <a:p>
            <a:pPr marL="758190" indent="-342265">
              <a:lnSpc>
                <a:spcPct val="100000"/>
              </a:lnSpc>
              <a:buFont typeface="Times New Roman"/>
              <a:buChar char="•"/>
              <a:tabLst>
                <a:tab pos="758825" algn="l"/>
              </a:tabLst>
            </a:pPr>
            <a:r>
              <a:rPr sz="4400" b="1" smtClean="0">
                <a:latin typeface="Times New Roman"/>
                <a:cs typeface="Times New Roman"/>
              </a:rPr>
              <a:t>Конвенционални</a:t>
            </a:r>
            <a:r>
              <a:rPr lang="sr-Latn-ME" sz="4400" b="1" dirty="0" smtClean="0">
                <a:latin typeface="Times New Roman"/>
                <a:cs typeface="Times New Roman"/>
              </a:rPr>
              <a:t> </a:t>
            </a:r>
            <a:r>
              <a:rPr lang="sr-Latn-ME" sz="3600" b="1" dirty="0" smtClean="0">
                <a:latin typeface="Times New Roman"/>
                <a:cs typeface="Times New Roman"/>
              </a:rPr>
              <a:t>(I – VI)</a:t>
            </a:r>
            <a:endParaRPr sz="3600">
              <a:latin typeface="Times New Roman"/>
              <a:cs typeface="Times New Roman"/>
            </a:endParaRPr>
          </a:p>
          <a:p>
            <a:pPr marL="758190" indent="-342265">
              <a:lnSpc>
                <a:spcPct val="100000"/>
              </a:lnSpc>
              <a:spcBef>
                <a:spcPts val="1055"/>
              </a:spcBef>
              <a:buFont typeface="Times New Roman"/>
              <a:buChar char="•"/>
              <a:tabLst>
                <a:tab pos="758825" algn="l"/>
              </a:tabLst>
            </a:pPr>
            <a:r>
              <a:rPr sz="4400" b="1" smtClean="0">
                <a:latin typeface="Times New Roman"/>
                <a:cs typeface="Times New Roman"/>
              </a:rPr>
              <a:t>Ојачани</a:t>
            </a:r>
            <a:r>
              <a:rPr lang="sr-Cyrl-ME" sz="4400" b="1" dirty="0" smtClean="0">
                <a:latin typeface="Times New Roman"/>
                <a:cs typeface="Times New Roman"/>
              </a:rPr>
              <a:t> </a:t>
            </a:r>
            <a:r>
              <a:rPr lang="sr-Latn-ME" sz="3600" dirty="0" smtClean="0">
                <a:latin typeface="Times New Roman"/>
                <a:cs typeface="Times New Roman"/>
              </a:rPr>
              <a:t> (</a:t>
            </a:r>
            <a:r>
              <a:rPr lang="sr-Cyrl-ME" sz="3600" dirty="0" smtClean="0">
                <a:latin typeface="Times New Roman"/>
                <a:cs typeface="Times New Roman"/>
              </a:rPr>
              <a:t>металним честицама)</a:t>
            </a:r>
            <a:endParaRPr sz="4400">
              <a:latin typeface="Times New Roman"/>
              <a:cs typeface="Times New Roman"/>
            </a:endParaRPr>
          </a:p>
          <a:p>
            <a:pPr marL="758190" indent="-342265">
              <a:lnSpc>
                <a:spcPct val="100000"/>
              </a:lnSpc>
              <a:spcBef>
                <a:spcPts val="1055"/>
              </a:spcBef>
              <a:buFont typeface="Times New Roman"/>
              <a:buChar char="•"/>
              <a:tabLst>
                <a:tab pos="758825" algn="l"/>
                <a:tab pos="3602354" algn="l"/>
              </a:tabLst>
            </a:pPr>
            <a:r>
              <a:rPr sz="4400" b="1" dirty="0">
                <a:latin typeface="Times New Roman"/>
                <a:cs typeface="Times New Roman"/>
              </a:rPr>
              <a:t>Хибридни</a:t>
            </a:r>
            <a:r>
              <a:rPr sz="4400" b="1">
                <a:latin typeface="Times New Roman"/>
                <a:cs typeface="Times New Roman"/>
              </a:rPr>
              <a:t>	</a:t>
            </a:r>
            <a:endParaRPr lang="sr-Cyrl-ME" sz="4400" b="1" dirty="0" smtClean="0">
              <a:latin typeface="Times New Roman"/>
              <a:cs typeface="Times New Roman"/>
            </a:endParaRPr>
          </a:p>
          <a:p>
            <a:pPr marL="758190" indent="-342265">
              <a:lnSpc>
                <a:spcPct val="100000"/>
              </a:lnSpc>
              <a:spcBef>
                <a:spcPts val="1055"/>
              </a:spcBef>
              <a:tabLst>
                <a:tab pos="758825" algn="l"/>
                <a:tab pos="3602354" algn="l"/>
              </a:tabLst>
            </a:pPr>
            <a:r>
              <a:rPr lang="sr-Cyrl-ME" sz="4400" b="1" dirty="0" smtClean="0">
                <a:latin typeface="Times New Roman"/>
                <a:cs typeface="Times New Roman"/>
              </a:rPr>
              <a:t> </a:t>
            </a:r>
            <a:r>
              <a:rPr sz="4400" smtClean="0">
                <a:latin typeface="Times New Roman"/>
                <a:cs typeface="Times New Roman"/>
              </a:rPr>
              <a:t>смолом</a:t>
            </a:r>
            <a:r>
              <a:rPr lang="sr-Cyrl-ME" sz="4400" dirty="0" smtClean="0">
                <a:latin typeface="Times New Roman"/>
                <a:cs typeface="Times New Roman"/>
              </a:rPr>
              <a:t> </a:t>
            </a:r>
            <a:r>
              <a:rPr sz="4400" smtClean="0">
                <a:latin typeface="Times New Roman"/>
                <a:cs typeface="Times New Roman"/>
              </a:rPr>
              <a:t>ојачани и</a:t>
            </a:r>
            <a:r>
              <a:rPr lang="sr-Cyrl-ME" sz="4400" dirty="0" smtClean="0">
                <a:latin typeface="Times New Roman"/>
                <a:cs typeface="Times New Roman"/>
              </a:rPr>
              <a:t> </a:t>
            </a:r>
            <a:r>
              <a:rPr sz="4400" b="1" smtClean="0">
                <a:latin typeface="Times New Roman"/>
                <a:cs typeface="Times New Roman"/>
              </a:rPr>
              <a:t>компомери</a:t>
            </a:r>
            <a:endParaRPr sz="4400" b="1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7663" y="300990"/>
            <a:ext cx="8948673" cy="898450"/>
          </a:xfrm>
          <a:prstGeom prst="rect">
            <a:avLst/>
          </a:prstGeom>
        </p:spPr>
        <p:txBody>
          <a:bodyPr vert="horz" wrap="square" lIns="0" tIns="38861" rIns="0" bIns="0" rtlCol="0">
            <a:spAutoFit/>
          </a:bodyPr>
          <a:lstStyle/>
          <a:p>
            <a:pPr>
              <a:lnSpc>
                <a:spcPts val="2870"/>
              </a:lnSpc>
            </a:pPr>
            <a:r>
              <a:rPr sz="3200" b="1" spc="-5">
                <a:solidFill>
                  <a:srgbClr val="FF0000"/>
                </a:solidFill>
                <a:latin typeface="Times New Roman"/>
                <a:cs typeface="Times New Roman"/>
              </a:rPr>
              <a:t>TИП</a:t>
            </a:r>
            <a:r>
              <a:rPr sz="3200" b="1" spc="-10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sz="3200" b="1" spc="-10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I</a:t>
            </a:r>
            <a:endParaRPr sz="32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lnSpc>
                <a:spcPts val="3829"/>
              </a:lnSpc>
            </a:pPr>
            <a:r>
              <a:rPr sz="2800" b="1" dirty="0">
                <a:solidFill>
                  <a:srgbClr val="0000CC"/>
                </a:solidFill>
                <a:latin typeface="Times New Roman"/>
                <a:cs typeface="Times New Roman"/>
              </a:rPr>
              <a:t>За цементирање </a:t>
            </a:r>
            <a:r>
              <a:rPr sz="2800" b="1" spc="-10">
                <a:solidFill>
                  <a:srgbClr val="0000CC"/>
                </a:solidFill>
                <a:latin typeface="Times New Roman"/>
                <a:cs typeface="Times New Roman"/>
              </a:rPr>
              <a:t>фиксних </a:t>
            </a:r>
            <a:r>
              <a:rPr sz="2800" b="1" smtClean="0">
                <a:solidFill>
                  <a:srgbClr val="0000CC"/>
                </a:solidFill>
                <a:latin typeface="Times New Roman"/>
                <a:cs typeface="Times New Roman"/>
              </a:rPr>
              <a:t>надокнада</a:t>
            </a:r>
            <a:r>
              <a:rPr lang="sr-Cyrl-ME" sz="28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, </a:t>
            </a:r>
            <a:r>
              <a:rPr sz="2800" b="1" spc="-3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b="1" smtClean="0">
                <a:solidFill>
                  <a:srgbClr val="0000CC"/>
                </a:solidFill>
                <a:latin typeface="Times New Roman"/>
                <a:cs typeface="Times New Roman"/>
              </a:rPr>
              <a:t>пуњење</a:t>
            </a:r>
            <a:r>
              <a:rPr lang="sr-Cyrl-ME" sz="28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канала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15362" name="Picture 2" descr="Image result for glass ionomer cement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76200" y="1447800"/>
            <a:ext cx="4428000" cy="3259008"/>
          </a:xfrm>
          <a:prstGeom prst="rect">
            <a:avLst/>
          </a:prstGeom>
          <a:noFill/>
        </p:spPr>
      </p:pic>
      <p:pic>
        <p:nvPicPr>
          <p:cNvPr id="15364" name="Picture 4" descr="Image result for images glass ionomer endodontic seale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595" y="1295400"/>
            <a:ext cx="4100477" cy="54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8739" y="1404873"/>
            <a:ext cx="5749925" cy="47972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80000"/>
              </a:lnSpc>
              <a:buChar char="•"/>
              <a:tabLst>
                <a:tab pos="354965" algn="l"/>
                <a:tab pos="355600" algn="l"/>
                <a:tab pos="2618740" algn="l"/>
                <a:tab pos="4386580" algn="l"/>
              </a:tabLst>
            </a:pPr>
            <a:r>
              <a:rPr sz="2400" spc="-5">
                <a:latin typeface="Times New Roman"/>
                <a:cs typeface="Times New Roman"/>
              </a:rPr>
              <a:t>Стакло </a:t>
            </a:r>
            <a:r>
              <a:rPr sz="2400" spc="-5" smtClean="0">
                <a:latin typeface="Times New Roman"/>
                <a:cs typeface="Times New Roman"/>
              </a:rPr>
              <a:t>је</a:t>
            </a:r>
            <a:r>
              <a:rPr lang="sr-Latn-ME" sz="2400" spc="-5" dirty="0" smtClean="0">
                <a:latin typeface="Times New Roman"/>
                <a:cs typeface="Times New Roman"/>
              </a:rPr>
              <a:t> </a:t>
            </a:r>
            <a:r>
              <a:rPr lang="sr-Cyrl-ME" sz="2400" spc="-5" dirty="0" smtClean="0">
                <a:latin typeface="Times New Roman"/>
                <a:cs typeface="Times New Roman"/>
              </a:rPr>
              <a:t>мешавина </a:t>
            </a:r>
            <a:r>
              <a:rPr sz="2400" spc="-5" smtClean="0">
                <a:latin typeface="Times New Roman"/>
                <a:cs typeface="Times New Roman"/>
              </a:rPr>
              <a:t>алумино- силикатног</a:t>
            </a:r>
            <a:r>
              <a:rPr lang="sr-Cyrl-ME" sz="2400" spc="-5" dirty="0" smtClean="0">
                <a:latin typeface="Times New Roman"/>
                <a:cs typeface="Times New Roman"/>
              </a:rPr>
              <a:t> уз</a:t>
            </a:r>
            <a:r>
              <a:rPr sz="2400" spc="-5" smtClean="0">
                <a:latin typeface="Times New Roman"/>
                <a:cs typeface="Times New Roman"/>
              </a:rPr>
              <a:t> додатак</a:t>
            </a:r>
            <a:r>
              <a:rPr lang="sr-Cyrl-ME" sz="2400" spc="-5" dirty="0" smtClean="0">
                <a:latin typeface="Times New Roman"/>
                <a:cs typeface="Times New Roman"/>
              </a:rPr>
              <a:t> </a:t>
            </a:r>
            <a:r>
              <a:rPr sz="2400" spc="-5" smtClean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калцијумових и  </a:t>
            </a:r>
            <a:r>
              <a:rPr sz="2400" dirty="0">
                <a:latin typeface="Times New Roman"/>
                <a:cs typeface="Times New Roman"/>
              </a:rPr>
              <a:t>флуоридних јона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Al</a:t>
            </a:r>
            <a:r>
              <a:rPr sz="2400" b="1" baseline="-21021" dirty="0">
                <a:solidFill>
                  <a:srgbClr val="FF0000"/>
                </a:solidFill>
                <a:latin typeface="Times New Roman"/>
                <a:cs typeface="Times New Roman"/>
              </a:rPr>
              <a:t>2 </a:t>
            </a: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O</a:t>
            </a:r>
            <a:r>
              <a:rPr sz="2400" b="1" baseline="-21021" dirty="0">
                <a:solidFill>
                  <a:srgbClr val="FF0000"/>
                </a:solidFill>
                <a:latin typeface="Times New Roman"/>
                <a:cs typeface="Times New Roman"/>
              </a:rPr>
              <a:t>3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 </a:t>
            </a:r>
            <a:r>
              <a:rPr sz="2400" b="1">
                <a:solidFill>
                  <a:srgbClr val="FF0000"/>
                </a:solidFill>
                <a:latin typeface="Times New Roman"/>
                <a:cs typeface="Times New Roman"/>
              </a:rPr>
              <a:t>SiO</a:t>
            </a:r>
            <a:r>
              <a:rPr sz="2400" b="1" baseline="-21021">
                <a:solidFill>
                  <a:srgbClr val="FF0000"/>
                </a:solidFill>
                <a:latin typeface="Times New Roman"/>
                <a:cs typeface="Times New Roman"/>
              </a:rPr>
              <a:t>2 </a:t>
            </a:r>
            <a:r>
              <a:rPr sz="2400" smtClean="0">
                <a:solidFill>
                  <a:srgbClr val="0000CC"/>
                </a:solidFill>
                <a:latin typeface="Times New Roman"/>
                <a:cs typeface="Times New Roman"/>
              </a:rPr>
              <a:t>(</a:t>
            </a:r>
            <a:r>
              <a:rPr lang="sr-Cyrl-ME" sz="24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однос </a:t>
            </a:r>
            <a:r>
              <a:rPr sz="2400" smtClean="0">
                <a:solidFill>
                  <a:srgbClr val="0000CC"/>
                </a:solidFill>
                <a:latin typeface="Times New Roman"/>
                <a:cs typeface="Times New Roman"/>
              </a:rPr>
              <a:t>1:2</a:t>
            </a:r>
            <a:r>
              <a:rPr sz="2400">
                <a:solidFill>
                  <a:srgbClr val="0000CC"/>
                </a:solidFill>
                <a:latin typeface="Times New Roman"/>
                <a:cs typeface="Times New Roman"/>
              </a:rPr>
              <a:t>)  </a:t>
            </a:r>
            <a:endParaRPr lang="sr-Cyrl-ME" sz="2400" dirty="0" smtClean="0">
              <a:solidFill>
                <a:srgbClr val="0000CC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80000"/>
              </a:lnSpc>
              <a:buChar char="•"/>
              <a:tabLst>
                <a:tab pos="354965" algn="l"/>
                <a:tab pos="355600" algn="l"/>
                <a:tab pos="2618740" algn="l"/>
                <a:tab pos="4386580" algn="l"/>
              </a:tabLst>
            </a:pPr>
            <a:r>
              <a:rPr lang="sr-Cyrl-ME" sz="2400" dirty="0" smtClean="0">
                <a:latin typeface="Times New Roman"/>
                <a:cs typeface="Times New Roman"/>
              </a:rPr>
              <a:t>топљење </a:t>
            </a:r>
            <a:r>
              <a:rPr sz="2400" spc="-5" smtClean="0">
                <a:latin typeface="Times New Roman"/>
                <a:cs typeface="Times New Roman"/>
              </a:rPr>
              <a:t>на</a:t>
            </a:r>
            <a:r>
              <a:rPr sz="2400" spc="-1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1100-1500º</a:t>
            </a:r>
            <a:r>
              <a:rPr sz="2400">
                <a:latin typeface="Times New Roman"/>
                <a:cs typeface="Times New Roman"/>
              </a:rPr>
              <a:t>	</a:t>
            </a:r>
            <a:endParaRPr lang="sr-Cyrl-ME" sz="2400" spc="-5" dirty="0" smtClean="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80000"/>
              </a:lnSpc>
              <a:tabLst>
                <a:tab pos="354965" algn="l"/>
                <a:tab pos="355600" algn="l"/>
                <a:tab pos="2618740" algn="l"/>
                <a:tab pos="4386580" algn="l"/>
              </a:tabLst>
            </a:pPr>
            <a:r>
              <a:rPr lang="sr-Cyrl-ME" sz="2400" spc="-5" dirty="0" smtClean="0">
                <a:latin typeface="Times New Roman"/>
                <a:cs typeface="Times New Roman"/>
              </a:rPr>
              <a:t>    </a:t>
            </a:r>
            <a:r>
              <a:rPr sz="2400" spc="5" smtClean="0">
                <a:latin typeface="Times New Roman"/>
                <a:cs typeface="Times New Roman"/>
              </a:rPr>
              <a:t> </a:t>
            </a:r>
            <a:r>
              <a:rPr sz="2400" spc="-5" smtClean="0">
                <a:latin typeface="Times New Roman"/>
                <a:cs typeface="Times New Roman"/>
              </a:rPr>
              <a:t>додатак</a:t>
            </a:r>
            <a:r>
              <a:rPr lang="sr-Cyrl-ME" sz="2400" spc="-5" dirty="0" smtClean="0">
                <a:latin typeface="Times New Roman"/>
                <a:cs typeface="Times New Roman"/>
              </a:rPr>
              <a:t>   </a:t>
            </a:r>
            <a:r>
              <a:rPr sz="2400" b="1" smtClean="0">
                <a:solidFill>
                  <a:srgbClr val="FF0000"/>
                </a:solidFill>
                <a:latin typeface="Times New Roman"/>
                <a:cs typeface="Times New Roman"/>
              </a:rPr>
              <a:t>CaF</a:t>
            </a:r>
            <a:r>
              <a:rPr sz="2400" b="1" baseline="-21021" smtClean="0">
                <a:solidFill>
                  <a:srgbClr val="FF0000"/>
                </a:solidFill>
                <a:latin typeface="Times New Roman"/>
                <a:cs typeface="Times New Roman"/>
              </a:rPr>
              <a:t>2</a:t>
            </a:r>
            <a:r>
              <a:rPr sz="2400" b="1" spc="217" baseline="-2102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  Al </a:t>
            </a:r>
            <a:r>
              <a:rPr sz="2400" b="1" spc="-5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sz="2400" b="1" spc="-335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15" baseline="-21021" smtClean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endParaRPr lang="sr-Latn-ME" sz="2400" b="1" spc="15" baseline="-2102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80000"/>
              </a:lnSpc>
              <a:tabLst>
                <a:tab pos="354965" algn="l"/>
                <a:tab pos="355600" algn="l"/>
                <a:tab pos="2618740" algn="l"/>
                <a:tab pos="4386580" algn="l"/>
              </a:tabLst>
            </a:pPr>
            <a:r>
              <a:rPr lang="sr-Latn-ME" sz="2400" b="1" spc="15" baseline="-2102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</a:t>
            </a:r>
            <a:r>
              <a:rPr lang="sr-Latn-ME" sz="2400" b="1" spc="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400" b="1" spc="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у траговима: </a:t>
            </a:r>
            <a:r>
              <a:rPr lang="en-US" sz="2400" b="1" spc="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Sr</a:t>
            </a:r>
            <a:r>
              <a:rPr lang="en-US" sz="2400" b="1" spc="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La, </a:t>
            </a:r>
            <a:r>
              <a:rPr lang="en-US" sz="2400" b="1" spc="15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Ba</a:t>
            </a:r>
            <a:r>
              <a:rPr lang="en-US" sz="2400" b="1" spc="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sz="2400" baseline="-21021">
              <a:latin typeface="Times New Roman"/>
              <a:cs typeface="Times New Roman"/>
            </a:endParaRPr>
          </a:p>
          <a:p>
            <a:pPr marL="355600" marR="173990" indent="-342900">
              <a:lnSpc>
                <a:spcPct val="8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lang="sr-Cyrl-ME" sz="2400" spc="-10" dirty="0" smtClean="0">
                <a:latin typeface="Times New Roman"/>
                <a:cs typeface="Times New Roman"/>
              </a:rPr>
              <a:t>После</a:t>
            </a:r>
            <a:r>
              <a:rPr sz="2400" spc="-10" smtClean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топљења и </a:t>
            </a:r>
            <a:r>
              <a:rPr sz="2400" spc="-5">
                <a:latin typeface="Times New Roman"/>
                <a:cs typeface="Times New Roman"/>
              </a:rPr>
              <a:t>спајања  </a:t>
            </a:r>
            <a:r>
              <a:rPr sz="2400" spc="-10" smtClean="0">
                <a:latin typeface="Times New Roman"/>
                <a:cs typeface="Times New Roman"/>
              </a:rPr>
              <a:t>елемената</a:t>
            </a:r>
            <a:r>
              <a:rPr lang="sr-Cyrl-ME" sz="2400" spc="-10" dirty="0" smtClean="0">
                <a:latin typeface="Times New Roman"/>
                <a:cs typeface="Times New Roman"/>
              </a:rPr>
              <a:t>,</a:t>
            </a:r>
            <a:r>
              <a:rPr sz="2400" spc="-10" smtClean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стакло се нагло хлади </a:t>
            </a:r>
            <a:r>
              <a:rPr sz="2400" spc="-5">
                <a:latin typeface="Times New Roman"/>
                <a:cs typeface="Times New Roman"/>
              </a:rPr>
              <a:t>и </a:t>
            </a:r>
            <a:r>
              <a:rPr lang="sr-Cyrl-ME" sz="2400" spc="-5" dirty="0" smtClean="0">
                <a:latin typeface="Times New Roman"/>
                <a:cs typeface="Times New Roman"/>
              </a:rPr>
              <a:t>меље – ситни </a:t>
            </a:r>
            <a:endParaRPr sz="2400">
              <a:latin typeface="Times New Roman"/>
              <a:cs typeface="Times New Roman"/>
            </a:endParaRPr>
          </a:p>
          <a:p>
            <a:pPr marL="355600" marR="280035" indent="-342900">
              <a:spcBef>
                <a:spcPts val="64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Веће </a:t>
            </a:r>
            <a:r>
              <a:rPr sz="2400" b="1" spc="-5" dirty="0">
                <a:latin typeface="Times New Roman"/>
                <a:cs typeface="Times New Roman"/>
              </a:rPr>
              <a:t>честице </a:t>
            </a:r>
            <a:r>
              <a:rPr sz="2400" spc="-5">
                <a:latin typeface="Times New Roman"/>
                <a:cs typeface="Times New Roman"/>
              </a:rPr>
              <a:t>праха </a:t>
            </a:r>
            <a:r>
              <a:rPr sz="2400" smtClean="0">
                <a:latin typeface="Times New Roman"/>
                <a:cs typeface="Times New Roman"/>
              </a:rPr>
              <a:t>-</a:t>
            </a:r>
            <a:r>
              <a:rPr lang="sr-Cyrl-ME" sz="2400" dirty="0" smtClean="0">
                <a:latin typeface="Times New Roman"/>
                <a:cs typeface="Times New Roman"/>
              </a:rPr>
              <a:t> </a:t>
            </a:r>
            <a:r>
              <a:rPr sz="2400" b="1" smtClean="0">
                <a:solidFill>
                  <a:srgbClr val="FF0000"/>
                </a:solidFill>
                <a:latin typeface="Times New Roman"/>
                <a:cs typeface="Times New Roman"/>
              </a:rPr>
              <a:t>45 </a:t>
            </a:r>
            <a:r>
              <a:rPr sz="24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µm</a:t>
            </a:r>
            <a:r>
              <a:rPr sz="2400" b="1" spc="-5" smtClean="0">
                <a:latin typeface="Times New Roman"/>
                <a:cs typeface="Times New Roman"/>
              </a:rPr>
              <a:t>-</a:t>
            </a:r>
            <a:r>
              <a:rPr lang="sr-Cyrl-ME" sz="2400" b="1" spc="-5" dirty="0" smtClean="0">
                <a:latin typeface="Times New Roman"/>
                <a:cs typeface="Times New Roman"/>
              </a:rPr>
              <a:t> </a:t>
            </a:r>
          </a:p>
          <a:p>
            <a:pPr marL="355600" marR="280035" indent="-342900">
              <a:spcBef>
                <a:spcPts val="645"/>
              </a:spcBef>
              <a:tabLst>
                <a:tab pos="354965" algn="l"/>
                <a:tab pos="355600" algn="l"/>
              </a:tabLst>
            </a:pPr>
            <a:r>
              <a:rPr lang="sr-Cyrl-ME" sz="2400" spc="-5" dirty="0" smtClean="0">
                <a:latin typeface="Times New Roman"/>
                <a:cs typeface="Times New Roman"/>
              </a:rPr>
              <a:t>     </a:t>
            </a:r>
            <a:r>
              <a:rPr sz="2400" b="1" spc="-5" smtClean="0">
                <a:latin typeface="Times New Roman"/>
                <a:cs typeface="Times New Roman"/>
              </a:rPr>
              <a:t>споро  везивање</a:t>
            </a:r>
            <a:r>
              <a:rPr lang="sr-Cyrl-ME" sz="2400" b="1" spc="-5" dirty="0" smtClean="0">
                <a:latin typeface="Times New Roman"/>
                <a:cs typeface="Times New Roman"/>
              </a:rPr>
              <a:t> </a:t>
            </a:r>
            <a:r>
              <a:rPr lang="sr-Cyrl-ME" sz="2400" spc="-5" dirty="0" smtClean="0">
                <a:latin typeface="Times New Roman"/>
                <a:cs typeface="Times New Roman"/>
              </a:rPr>
              <a:t>– за</a:t>
            </a:r>
            <a:r>
              <a:rPr sz="2400" spc="-5" smtClean="0">
                <a:latin typeface="Times New Roman"/>
                <a:cs typeface="Times New Roman"/>
              </a:rPr>
              <a:t> </a:t>
            </a:r>
            <a:r>
              <a:rPr sz="24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испуне</a:t>
            </a:r>
            <a:r>
              <a:rPr sz="2400" spc="-5" dirty="0">
                <a:solidFill>
                  <a:srgbClr val="0000CC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355600" marR="28575" indent="-342900">
              <a:lnSpc>
                <a:spcPct val="80000"/>
              </a:lnSpc>
              <a:spcBef>
                <a:spcPts val="69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b="1" spc="-5" dirty="0">
                <a:latin typeface="Times New Roman"/>
                <a:cs typeface="Times New Roman"/>
              </a:rPr>
              <a:t>Мање </a:t>
            </a:r>
            <a:r>
              <a:rPr sz="2400" b="1" spc="-5">
                <a:latin typeface="Times New Roman"/>
                <a:cs typeface="Times New Roman"/>
              </a:rPr>
              <a:t>честице </a:t>
            </a:r>
            <a:r>
              <a:rPr sz="2400" spc="-5" smtClean="0">
                <a:latin typeface="Times New Roman"/>
                <a:cs typeface="Times New Roman"/>
              </a:rPr>
              <a:t>праха</a:t>
            </a:r>
            <a:r>
              <a:rPr sz="2400" b="1" spc="-5" smtClean="0">
                <a:latin typeface="Times New Roman"/>
                <a:cs typeface="Times New Roman"/>
              </a:rPr>
              <a:t>-</a:t>
            </a:r>
            <a:r>
              <a:rPr lang="sr-Cyrl-ME" sz="2400" b="1" spc="-5" dirty="0" smtClean="0">
                <a:latin typeface="Times New Roman"/>
                <a:cs typeface="Times New Roman"/>
              </a:rPr>
              <a:t>   </a:t>
            </a:r>
            <a:r>
              <a:rPr sz="24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15µm</a:t>
            </a:r>
            <a:r>
              <a:rPr sz="2400" b="1" spc="-5" smtClean="0">
                <a:latin typeface="Times New Roman"/>
                <a:cs typeface="Times New Roman"/>
              </a:rPr>
              <a:t> </a:t>
            </a:r>
            <a:endParaRPr lang="sr-Cyrl-ME" sz="2400" spc="-5" dirty="0" smtClean="0">
              <a:solidFill>
                <a:srgbClr val="0000CC"/>
              </a:solidFill>
              <a:latin typeface="Times New Roman"/>
              <a:cs typeface="Times New Roman"/>
            </a:endParaRPr>
          </a:p>
          <a:p>
            <a:pPr marL="355600" marR="28575" indent="-342900">
              <a:lnSpc>
                <a:spcPct val="80000"/>
              </a:lnSpc>
              <a:spcBef>
                <a:spcPts val="695"/>
              </a:spcBef>
              <a:tabLst>
                <a:tab pos="354965" algn="l"/>
                <a:tab pos="355600" algn="l"/>
              </a:tabLst>
            </a:pPr>
            <a:r>
              <a:rPr lang="sr-Cyrl-ME" sz="2400" spc="-5" dirty="0" smtClean="0">
                <a:solidFill>
                  <a:srgbClr val="0000CC"/>
                </a:solidFill>
                <a:latin typeface="Times New Roman"/>
                <a:cs typeface="Times New Roman"/>
              </a:rPr>
              <a:t>     </a:t>
            </a:r>
            <a:r>
              <a:rPr lang="sr-Cyrl-ME" sz="2400" spc="-5" dirty="0" smtClean="0">
                <a:latin typeface="Times New Roman"/>
                <a:cs typeface="Times New Roman"/>
              </a:rPr>
              <a:t>з</a:t>
            </a:r>
            <a:r>
              <a:rPr sz="2400" spc="-5" smtClean="0">
                <a:latin typeface="Times New Roman"/>
                <a:cs typeface="Times New Roman"/>
              </a:rPr>
              <a:t>а  </a:t>
            </a:r>
            <a:r>
              <a:rPr sz="24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подлоге </a:t>
            </a:r>
            <a:r>
              <a:rPr sz="2400" spc="-5" smtClean="0">
                <a:latin typeface="Times New Roman"/>
                <a:cs typeface="Times New Roman"/>
              </a:rPr>
              <a:t>и</a:t>
            </a:r>
            <a:r>
              <a:rPr sz="2400" spc="-5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4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цементирање </a:t>
            </a:r>
            <a:endParaRPr lang="sr-Cyrl-ME" sz="2400" b="1" spc="-5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marR="28575" indent="-342900">
              <a:lnSpc>
                <a:spcPct val="80000"/>
              </a:lnSpc>
              <a:spcBef>
                <a:spcPts val="695"/>
              </a:spcBef>
              <a:tabLst>
                <a:tab pos="354965" algn="l"/>
                <a:tab pos="355600" algn="l"/>
              </a:tabLst>
            </a:pPr>
            <a:r>
              <a:rPr lang="sr-Cyrl-ME" sz="24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</a:t>
            </a:r>
            <a:r>
              <a:rPr sz="2400" b="1" spc="-5" smtClean="0">
                <a:latin typeface="Times New Roman"/>
                <a:cs typeface="Times New Roman"/>
              </a:rPr>
              <a:t>бр</a:t>
            </a:r>
            <a:r>
              <a:rPr lang="sr-Cyrl-ME" sz="2400" b="1" spc="-5" dirty="0" smtClean="0">
                <a:latin typeface="Times New Roman"/>
                <a:cs typeface="Times New Roman"/>
              </a:rPr>
              <a:t>ж</a:t>
            </a:r>
            <a:r>
              <a:rPr sz="2400" b="1" spc="-5" smtClean="0">
                <a:latin typeface="Times New Roman"/>
                <a:cs typeface="Times New Roman"/>
              </a:rPr>
              <a:t>а  реакциј</a:t>
            </a:r>
            <a:r>
              <a:rPr lang="sr-Cyrl-ME" sz="2400" b="1" spc="-5" dirty="0" smtClean="0">
                <a:latin typeface="Times New Roman"/>
                <a:cs typeface="Times New Roman"/>
              </a:rPr>
              <a:t>а</a:t>
            </a:r>
            <a:r>
              <a:rPr sz="2400" b="1" spc="-5" smtClean="0">
                <a:latin typeface="Times New Roman"/>
                <a:cs typeface="Times New Roman"/>
              </a:rPr>
              <a:t> </a:t>
            </a:r>
            <a:r>
              <a:rPr sz="2400" b="1" spc="-5" dirty="0">
                <a:latin typeface="Times New Roman"/>
                <a:cs typeface="Times New Roman"/>
              </a:rPr>
              <a:t>везивања </a:t>
            </a:r>
            <a:r>
              <a:rPr sz="2400" spc="-5">
                <a:latin typeface="Times New Roman"/>
                <a:cs typeface="Times New Roman"/>
              </a:rPr>
              <a:t>и </a:t>
            </a:r>
            <a:r>
              <a:rPr lang="sr-Cyrl-ME" sz="2400" spc="-5" dirty="0" smtClean="0">
                <a:latin typeface="Times New Roman"/>
                <a:cs typeface="Times New Roman"/>
              </a:rPr>
              <a:t>стварају</a:t>
            </a:r>
            <a:r>
              <a:rPr sz="2400" spc="-5" smtClean="0">
                <a:latin typeface="Times New Roman"/>
                <a:cs typeface="Times New Roman"/>
              </a:rPr>
              <a:t> </a:t>
            </a:r>
            <a:r>
              <a:rPr sz="2400" spc="-5" dirty="0">
                <a:latin typeface="Times New Roman"/>
                <a:cs typeface="Times New Roman"/>
              </a:rPr>
              <a:t>фини  филм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328028" y="1957578"/>
            <a:ext cx="862965" cy="362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Si</a:t>
            </a:r>
            <a:r>
              <a:rPr sz="2000" b="1" spc="-5" dirty="0">
                <a:solidFill>
                  <a:srgbClr val="0000CC"/>
                </a:solidFill>
                <a:latin typeface="Times New Roman"/>
                <a:cs typeface="Times New Roman"/>
              </a:rPr>
              <a:t>O</a:t>
            </a:r>
            <a:r>
              <a:rPr sz="1950" b="1" spc="22" baseline="-21367" dirty="0">
                <a:solidFill>
                  <a:srgbClr val="0000CC"/>
                </a:solidFill>
                <a:latin typeface="Times New Roman"/>
                <a:cs typeface="Times New Roman"/>
              </a:rPr>
              <a:t>2</a:t>
            </a:r>
            <a:endParaRPr sz="1950" baseline="-21367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98614" y="1957578"/>
            <a:ext cx="1216786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mtClean="0">
                <a:solidFill>
                  <a:srgbClr val="0000CC"/>
                </a:solidFill>
                <a:latin typeface="Times New Roman"/>
                <a:cs typeface="Times New Roman"/>
              </a:rPr>
              <a:t>29</a:t>
            </a:r>
            <a:r>
              <a:rPr lang="sr-Cyrl-ME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– 31%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925436" y="2718942"/>
            <a:ext cx="455295" cy="2114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356870" algn="l"/>
              </a:tabLst>
            </a:pPr>
            <a:r>
              <a:rPr sz="1300" b="1" spc="15" dirty="0">
                <a:solidFill>
                  <a:srgbClr val="0000CC"/>
                </a:solidFill>
                <a:latin typeface="Times New Roman"/>
                <a:cs typeface="Times New Roman"/>
              </a:rPr>
              <a:t>2	3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28028" y="2567559"/>
            <a:ext cx="967105" cy="8699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  <a:tab pos="756285" algn="l"/>
              </a:tabLst>
            </a:pPr>
            <a:r>
              <a:rPr sz="20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A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l	O</a:t>
            </a:r>
            <a:endParaRPr sz="2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159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000" b="1" spc="5" dirty="0">
                <a:solidFill>
                  <a:srgbClr val="0000CC"/>
                </a:solidFill>
                <a:latin typeface="Times New Roman"/>
                <a:cs typeface="Times New Roman"/>
              </a:rPr>
              <a:t>CaF</a:t>
            </a:r>
            <a:r>
              <a:rPr sz="1950" b="1" spc="7" baseline="-21367" dirty="0">
                <a:solidFill>
                  <a:srgbClr val="0000CC"/>
                </a:solidFill>
                <a:latin typeface="Times New Roman"/>
                <a:cs typeface="Times New Roman"/>
              </a:rPr>
              <a:t>2</a:t>
            </a:r>
            <a:endParaRPr sz="1950" baseline="-21367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992618" y="2567559"/>
            <a:ext cx="600075" cy="8242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5240">
              <a:lnSpc>
                <a:spcPct val="100000"/>
              </a:lnSpc>
            </a:pPr>
            <a:r>
              <a:rPr sz="2000" b="1" smtClean="0">
                <a:solidFill>
                  <a:srgbClr val="0000CC"/>
                </a:solidFill>
                <a:latin typeface="Times New Roman"/>
                <a:cs typeface="Times New Roman"/>
              </a:rPr>
              <a:t>1</a:t>
            </a:r>
            <a:r>
              <a:rPr lang="sr-Latn-ME" sz="20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6</a:t>
            </a:r>
            <a:r>
              <a:rPr sz="2000" b="1" spc="-105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%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595"/>
              </a:spcBef>
            </a:pP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34</a:t>
            </a:r>
            <a:r>
              <a:rPr sz="2000" b="1" spc="-10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000" b="1" dirty="0">
                <a:solidFill>
                  <a:srgbClr val="0000CC"/>
                </a:solidFill>
                <a:latin typeface="Times New Roman"/>
                <a:cs typeface="Times New Roman"/>
              </a:rPr>
              <a:t>%</a:t>
            </a:r>
            <a:endParaRPr sz="2000">
              <a:latin typeface="Times New Roman"/>
              <a:cs typeface="Times New Roman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6318503" y="3633271"/>
          <a:ext cx="2377948" cy="1315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4617"/>
                <a:gridCol w="743331"/>
              </a:tblGrid>
              <a:tr h="404161">
                <a:tc>
                  <a:txBody>
                    <a:bodyPr/>
                    <a:lstStyle/>
                    <a:p>
                      <a:pPr marL="365125" indent="-342900">
                        <a:lnSpc>
                          <a:spcPts val="2014"/>
                        </a:lnSpc>
                        <a:buFont typeface="Times New Roman"/>
                        <a:buChar char="•"/>
                        <a:tabLst>
                          <a:tab pos="364490" algn="l"/>
                          <a:tab pos="365125" algn="l"/>
                        </a:tabLst>
                      </a:pP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Na </a:t>
                      </a:r>
                      <a:r>
                        <a:rPr sz="1950" b="1" spc="22" baseline="-21367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3 </a:t>
                      </a: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Al F</a:t>
                      </a:r>
                      <a:r>
                        <a:rPr sz="2000" b="1" spc="-12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b="1" spc="22" baseline="-21367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sz="1950" baseline="-21367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52069" algn="r">
                        <a:lnSpc>
                          <a:spcPts val="2014"/>
                        </a:lnSpc>
                      </a:pP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000" b="1" spc="-9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507492">
                <a:tc>
                  <a:txBody>
                    <a:bodyPr/>
                    <a:lstStyle/>
                    <a:p>
                      <a:pPr marL="365125" indent="-342900">
                        <a:lnSpc>
                          <a:spcPct val="100000"/>
                        </a:lnSpc>
                        <a:spcBef>
                          <a:spcPts val="425"/>
                        </a:spcBef>
                        <a:buFont typeface="Times New Roman"/>
                        <a:buChar char="•"/>
                        <a:tabLst>
                          <a:tab pos="364490" algn="l"/>
                          <a:tab pos="365125" algn="l"/>
                        </a:tabLst>
                      </a:pP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Al F</a:t>
                      </a:r>
                      <a:r>
                        <a:rPr sz="2000" b="1" spc="-270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b="1" spc="22" baseline="-21367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sz="1950" baseline="-21367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60960" algn="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r>
                        <a:rPr sz="2000" b="1" spc="-9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03907">
                <a:tc>
                  <a:txBody>
                    <a:bodyPr/>
                    <a:lstStyle/>
                    <a:p>
                      <a:pPr marL="365125" indent="-342900">
                        <a:lnSpc>
                          <a:spcPct val="100000"/>
                        </a:lnSpc>
                        <a:spcBef>
                          <a:spcPts val="425"/>
                        </a:spcBef>
                        <a:buFont typeface="Times New Roman"/>
                        <a:buChar char="•"/>
                        <a:tabLst>
                          <a:tab pos="364490" algn="l"/>
                          <a:tab pos="365125" algn="l"/>
                        </a:tabLst>
                      </a:pP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AlPO</a:t>
                      </a:r>
                      <a:r>
                        <a:rPr sz="2000" b="1" spc="-27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950" b="1" spc="22" baseline="-21367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sz="1950" baseline="-21367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14604" algn="r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10</a:t>
                      </a:r>
                      <a:r>
                        <a:rPr sz="2000" b="1" spc="-95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000" b="1" dirty="0">
                          <a:solidFill>
                            <a:srgbClr val="0000CC"/>
                          </a:solidFill>
                          <a:latin typeface="Times New Roman"/>
                          <a:cs typeface="Times New Roman"/>
                        </a:rPr>
                        <a:t>%</a:t>
                      </a: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0" y="184911"/>
            <a:ext cx="9144000" cy="861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" algn="ctr">
              <a:lnSpc>
                <a:spcPct val="100000"/>
              </a:lnSpc>
            </a:pP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ПРАХ</a:t>
            </a:r>
            <a:r>
              <a:rPr lang="sr-Latn-ME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: </a:t>
            </a:r>
            <a:r>
              <a:rPr sz="2800" b="1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800" b="1" dirty="0">
                <a:solidFill>
                  <a:schemeClr val="tx1"/>
                </a:solidFill>
                <a:latin typeface="Times New Roman"/>
                <a:cs typeface="Times New Roman"/>
              </a:rPr>
              <a:t>различите </a:t>
            </a:r>
            <a:r>
              <a:rPr sz="2800" b="1">
                <a:solidFill>
                  <a:schemeClr val="tx1"/>
                </a:solidFill>
                <a:latin typeface="Times New Roman"/>
                <a:cs typeface="Times New Roman"/>
              </a:rPr>
              <a:t>врсте </a:t>
            </a:r>
            <a:r>
              <a:rPr sz="2800" b="1" smtClean="0">
                <a:solidFill>
                  <a:schemeClr val="tx1"/>
                </a:solidFill>
                <a:latin typeface="Times New Roman"/>
                <a:cs typeface="Times New Roman"/>
              </a:rPr>
              <a:t>стакла</a:t>
            </a:r>
            <a:r>
              <a:rPr lang="sr-Latn-ME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:</a:t>
            </a:r>
            <a:br>
              <a:rPr lang="sr-Latn-ME" sz="2800" b="1" dirty="0" smtClean="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sz="2800" b="1" spc="-7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600" b="1" spc="5" smtClean="0">
                <a:solidFill>
                  <a:schemeClr val="tx1"/>
                </a:solidFill>
                <a:latin typeface="Times New Roman"/>
                <a:cs typeface="Times New Roman"/>
              </a:rPr>
              <a:t>калцијум-</a:t>
            </a:r>
            <a:r>
              <a:rPr sz="2600" b="1" smtClean="0">
                <a:solidFill>
                  <a:schemeClr val="tx1"/>
                </a:solidFill>
                <a:latin typeface="Times New Roman"/>
                <a:cs typeface="Times New Roman"/>
              </a:rPr>
              <a:t>стронцијум </a:t>
            </a:r>
            <a:r>
              <a:rPr sz="2600" b="1" dirty="0">
                <a:solidFill>
                  <a:schemeClr val="tx1"/>
                </a:solidFill>
                <a:latin typeface="Times New Roman"/>
                <a:cs typeface="Times New Roman"/>
              </a:rPr>
              <a:t>флуоро- алумино силикатно</a:t>
            </a:r>
            <a:r>
              <a:rPr sz="2600" b="1" spc="-55" dirty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sz="2600" b="1" dirty="0">
                <a:solidFill>
                  <a:schemeClr val="tx1"/>
                </a:solidFill>
                <a:latin typeface="Times New Roman"/>
                <a:cs typeface="Times New Roman"/>
              </a:rPr>
              <a:t>стакло</a:t>
            </a:r>
            <a:endParaRPr sz="26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304800" y="228600"/>
            <a:ext cx="3287395" cy="4991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tabLst>
                <a:tab pos="1116965" algn="l"/>
              </a:tabLst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TИП	II </a:t>
            </a:r>
            <a:r>
              <a:rPr sz="3200" b="1" dirty="0">
                <a:latin typeface="Times New Roman"/>
                <a:cs typeface="Times New Roman"/>
              </a:rPr>
              <a:t>за</a:t>
            </a:r>
            <a:r>
              <a:rPr sz="3200" b="1" spc="-80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испуне</a:t>
            </a:r>
            <a:endParaRPr sz="3200">
              <a:latin typeface="Times New Roman"/>
              <a:cs typeface="Times New Roman"/>
            </a:endParaRPr>
          </a:p>
        </p:txBody>
      </p:sp>
      <p:pic>
        <p:nvPicPr>
          <p:cNvPr id="14338" name="Picture 2" descr="Related image"/>
          <p:cNvPicPr>
            <a:picLocks noChangeAspect="1" noChangeArrowheads="1"/>
          </p:cNvPicPr>
          <p:nvPr/>
        </p:nvPicPr>
        <p:blipFill>
          <a:blip r:embed="rId2"/>
          <a:srcRect l="12367"/>
          <a:stretch>
            <a:fillRect/>
          </a:stretch>
        </p:blipFill>
        <p:spPr bwMode="auto">
          <a:xfrm>
            <a:off x="4191000" y="2046561"/>
            <a:ext cx="4953000" cy="4735239"/>
          </a:xfrm>
          <a:prstGeom prst="rect">
            <a:avLst/>
          </a:prstGeom>
          <a:noFill/>
        </p:spPr>
      </p:pic>
      <p:pic>
        <p:nvPicPr>
          <p:cNvPr id="14342" name="Picture 6" descr="Related image"/>
          <p:cNvPicPr>
            <a:picLocks noChangeAspect="1" noChangeArrowheads="1"/>
          </p:cNvPicPr>
          <p:nvPr/>
        </p:nvPicPr>
        <p:blipFill>
          <a:blip r:embed="rId3"/>
          <a:srcRect t="7971" b="3681"/>
          <a:stretch>
            <a:fillRect/>
          </a:stretch>
        </p:blipFill>
        <p:spPr bwMode="auto">
          <a:xfrm>
            <a:off x="0" y="1295400"/>
            <a:ext cx="4197047" cy="370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200" y="1295400"/>
            <a:ext cx="4419600" cy="40068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8739" y="184911"/>
            <a:ext cx="906526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TИП </a:t>
            </a:r>
            <a:r>
              <a:rPr lang="sr-Latn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III</a:t>
            </a:r>
            <a:r>
              <a:rPr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lang="sr-Cyrl-ME" sz="2800" b="1" dirty="0" smtClean="0">
                <a:latin typeface="Times New Roman"/>
                <a:cs typeface="Times New Roman"/>
              </a:rPr>
              <a:t>“лајнери” и </a:t>
            </a:r>
            <a:r>
              <a:rPr sz="2800" b="1" spc="-15" smtClean="0">
                <a:latin typeface="Times New Roman"/>
                <a:cs typeface="Times New Roman"/>
              </a:rPr>
              <a:t>подлоге</a:t>
            </a:r>
            <a:r>
              <a:rPr lang="sr-Cyrl-ME" sz="2800" b="1" spc="-15" dirty="0" smtClean="0">
                <a:latin typeface="Times New Roman"/>
                <a:cs typeface="Times New Roman"/>
              </a:rPr>
              <a:t>, надокнада  дентина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13314" name="Picture 2" descr="Image result for glass ionomer cement"/>
          <p:cNvPicPr>
            <a:picLocks noChangeAspect="1" noChangeArrowheads="1"/>
          </p:cNvPicPr>
          <p:nvPr/>
        </p:nvPicPr>
        <p:blipFill>
          <a:blip r:embed="rId3">
            <a:lum contrast="20000"/>
          </a:blip>
          <a:srcRect l="7717" t="14007" r="9795" b="14400"/>
          <a:stretch>
            <a:fillRect/>
          </a:stretch>
        </p:blipFill>
        <p:spPr bwMode="auto">
          <a:xfrm>
            <a:off x="4495800" y="2286000"/>
            <a:ext cx="4604084" cy="39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Image result for images fissure sealant materi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" y="1600200"/>
            <a:ext cx="4352235" cy="2916000"/>
          </a:xfrm>
          <a:prstGeom prst="rect">
            <a:avLst/>
          </a:prstGeom>
          <a:noFill/>
        </p:spPr>
      </p:pic>
      <p:pic>
        <p:nvPicPr>
          <p:cNvPr id="45060" name="Picture 4" descr="Image result for images fissure sealant materi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81500" y="2743200"/>
            <a:ext cx="4762500" cy="3638551"/>
          </a:xfrm>
          <a:prstGeom prst="rect">
            <a:avLst/>
          </a:prstGeom>
          <a:noFill/>
        </p:spPr>
      </p:pic>
      <p:sp>
        <p:nvSpPr>
          <p:cNvPr id="4" name="object 3"/>
          <p:cNvSpPr txBox="1"/>
          <p:nvPr/>
        </p:nvSpPr>
        <p:spPr>
          <a:xfrm>
            <a:off x="78739" y="184911"/>
            <a:ext cx="906526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TИП </a:t>
            </a:r>
            <a:r>
              <a:rPr lang="sr-Latn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IV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lang="sr-Cyrl-ME" sz="3200" b="1" dirty="0" smtClean="0">
                <a:latin typeface="Times New Roman"/>
                <a:cs typeface="Times New Roman"/>
              </a:rPr>
              <a:t>заливачи фисура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Image result for images glass ionomer orthodontics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 l="4615" b="9029"/>
          <a:stretch>
            <a:fillRect/>
          </a:stretch>
        </p:blipFill>
        <p:spPr bwMode="auto">
          <a:xfrm>
            <a:off x="4419600" y="2409825"/>
            <a:ext cx="4724400" cy="3838575"/>
          </a:xfrm>
          <a:prstGeom prst="rect">
            <a:avLst/>
          </a:prstGeom>
          <a:noFill/>
        </p:spPr>
      </p:pic>
      <p:sp>
        <p:nvSpPr>
          <p:cNvPr id="3" name="object 3"/>
          <p:cNvSpPr txBox="1"/>
          <p:nvPr/>
        </p:nvSpPr>
        <p:spPr>
          <a:xfrm>
            <a:off x="78739" y="184911"/>
            <a:ext cx="906526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TИП </a:t>
            </a:r>
            <a:r>
              <a:rPr lang="sr-Latn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V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</a:t>
            </a:r>
            <a:r>
              <a:rPr lang="sr-Cyrl-ME" sz="3000" b="1" dirty="0" smtClean="0">
                <a:latin typeface="Times New Roman"/>
                <a:cs typeface="Times New Roman"/>
              </a:rPr>
              <a:t>за фиксирање ортодонтских бравица</a:t>
            </a:r>
            <a:r>
              <a:rPr sz="30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endParaRPr sz="3000">
              <a:latin typeface="Times New Roman"/>
              <a:cs typeface="Times New Roman"/>
            </a:endParaRPr>
          </a:p>
        </p:txBody>
      </p:sp>
      <p:pic>
        <p:nvPicPr>
          <p:cNvPr id="46084" name="Picture 4" descr="Image result for images glass ionomer orthodontics"/>
          <p:cNvPicPr>
            <a:picLocks noChangeAspect="1" noChangeArrowheads="1"/>
          </p:cNvPicPr>
          <p:nvPr/>
        </p:nvPicPr>
        <p:blipFill>
          <a:blip r:embed="rId3">
            <a:lum bright="-10000" contrast="10000"/>
          </a:blip>
          <a:srcRect l="1942" r="4663" b="20998"/>
          <a:stretch>
            <a:fillRect/>
          </a:stretch>
        </p:blipFill>
        <p:spPr bwMode="auto">
          <a:xfrm>
            <a:off x="0" y="1207388"/>
            <a:ext cx="4392000" cy="3715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0745" y="243840"/>
            <a:ext cx="3304540" cy="54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b="1" dirty="0">
                <a:solidFill>
                  <a:srgbClr val="FF0000"/>
                </a:solidFill>
                <a:latin typeface="Times New Roman"/>
                <a:cs typeface="Times New Roman"/>
              </a:rPr>
              <a:t>ОЈАЧАНИ</a:t>
            </a:r>
            <a:r>
              <a:rPr b="1" spc="-1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b="1" dirty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1755" y="947165"/>
            <a:ext cx="8843645" cy="56425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ЈЦ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“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дисперзне фазе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"</a:t>
            </a:r>
            <a:r>
              <a:rPr lang="sr-Cyrl-ME" sz="3200" b="1" dirty="0" smtClean="0">
                <a:latin typeface="Times New Roman"/>
                <a:cs typeface="Times New Roman"/>
              </a:rPr>
              <a:t>: </a:t>
            </a:r>
            <a:r>
              <a:rPr sz="3200" smtClean="0">
                <a:latin typeface="Times New Roman"/>
                <a:cs typeface="Times New Roman"/>
              </a:rPr>
              <a:t>велика  </a:t>
            </a:r>
            <a:r>
              <a:rPr sz="3200" dirty="0">
                <a:latin typeface="Times New Roman"/>
                <a:cs typeface="Times New Roman"/>
              </a:rPr>
              <a:t>концентрација </a:t>
            </a:r>
            <a:r>
              <a:rPr sz="3200" b="1" dirty="0">
                <a:latin typeface="Times New Roman"/>
                <a:cs typeface="Times New Roman"/>
              </a:rPr>
              <a:t>стакл</a:t>
            </a:r>
            <a:r>
              <a:rPr sz="3200" dirty="0">
                <a:latin typeface="Times New Roman"/>
                <a:cs typeface="Times New Roman"/>
              </a:rPr>
              <a:t>а која садржи</a:t>
            </a:r>
            <a:r>
              <a:rPr sz="3200" spc="-5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дисперговане  честице ојачавајућих</a:t>
            </a:r>
            <a:r>
              <a:rPr sz="3200" spc="-65" dirty="0">
                <a:latin typeface="Times New Roman"/>
                <a:cs typeface="Times New Roman"/>
              </a:rPr>
              <a:t> </a:t>
            </a:r>
            <a:r>
              <a:rPr sz="3200" b="1" dirty="0">
                <a:latin typeface="Times New Roman"/>
                <a:cs typeface="Times New Roman"/>
              </a:rPr>
              <a:t>кристала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ЈЦ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mtClean="0">
                <a:latin typeface="Times New Roman"/>
                <a:cs typeface="Times New Roman"/>
              </a:rPr>
              <a:t>ојачани</a:t>
            </a:r>
            <a:r>
              <a:rPr lang="sr-Cyrl-ME" sz="3200" b="1" dirty="0" smtClean="0">
                <a:latin typeface="Times New Roman"/>
                <a:cs typeface="Times New Roman"/>
              </a:rPr>
              <a:t>: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влакнима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стакла, </a:t>
            </a: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tabLst>
                <a:tab pos="354965" algn="l"/>
                <a:tab pos="355600" algn="l"/>
              </a:tabLst>
            </a:pP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</a:t>
            </a:r>
            <a:r>
              <a:rPr sz="3200" smtClean="0">
                <a:latin typeface="Times New Roman"/>
                <a:cs typeface="Times New Roman"/>
              </a:rPr>
              <a:t>силицијума,</a:t>
            </a:r>
            <a:r>
              <a:rPr lang="sr-Cyrl-ME" sz="3200" dirty="0" smtClean="0">
                <a:latin typeface="Times New Roman"/>
                <a:cs typeface="Times New Roman"/>
              </a:rPr>
              <a:t> </a:t>
            </a:r>
            <a:r>
              <a:rPr lang="sr-Cyrl-ME" sz="32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(у</a:t>
            </a:r>
            <a:r>
              <a:rPr sz="3200" smtClean="0">
                <a:solidFill>
                  <a:srgbClr val="0000CC"/>
                </a:solidFill>
                <a:latin typeface="Times New Roman"/>
                <a:cs typeface="Times New Roman"/>
              </a:rPr>
              <a:t>гљеника</a:t>
            </a:r>
            <a:r>
              <a:rPr lang="sr-Cyrl-ME" sz="32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??)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Г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ЈЦ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200" b="1" dirty="0" smtClean="0">
                <a:latin typeface="Times New Roman"/>
                <a:cs typeface="Times New Roman"/>
              </a:rPr>
              <a:t>ојачани честицама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метала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: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sr-Cyrl-ME" sz="32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sr-Cyrl-ME" sz="3200" dirty="0" smtClean="0">
                <a:latin typeface="Times New Roman"/>
                <a:cs typeface="Times New Roman"/>
              </a:rPr>
              <a:t>Ч</a:t>
            </a:r>
            <a:r>
              <a:rPr sz="3200" smtClean="0">
                <a:latin typeface="Times New Roman"/>
                <a:cs typeface="Times New Roman"/>
              </a:rPr>
              <a:t>естице</a:t>
            </a:r>
            <a:r>
              <a:rPr lang="sr-Cyrl-ME" sz="3200" dirty="0" smtClean="0">
                <a:latin typeface="Times New Roman"/>
                <a:cs typeface="Times New Roman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амалгамск</a:t>
            </a:r>
            <a:r>
              <a:rPr lang="sr-Cyrl-ME" sz="3200" dirty="0" smtClean="0">
                <a:latin typeface="Times New Roman"/>
                <a:cs typeface="Times New Roman"/>
              </a:rPr>
              <a:t>е</a:t>
            </a:r>
            <a:r>
              <a:rPr sz="3200" smtClean="0">
                <a:latin typeface="Times New Roman"/>
                <a:cs typeface="Times New Roman"/>
              </a:rPr>
              <a:t> пр</a:t>
            </a:r>
            <a:r>
              <a:rPr lang="sr-Cyrl-ME" sz="3200" dirty="0" smtClean="0">
                <a:latin typeface="Times New Roman"/>
                <a:cs typeface="Times New Roman"/>
              </a:rPr>
              <a:t>едлегуре</a:t>
            </a: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sr-Cyrl-ME" sz="3200" dirty="0" smtClean="0">
                <a:latin typeface="Times New Roman"/>
                <a:cs typeface="Times New Roman"/>
              </a:rPr>
              <a:t>(праха)</a:t>
            </a:r>
            <a:r>
              <a:rPr sz="3200" smtClean="0">
                <a:latin typeface="Times New Roman"/>
                <a:cs typeface="Times New Roman"/>
              </a:rPr>
              <a:t>,</a:t>
            </a:r>
            <a:r>
              <a:rPr sz="3200" spc="-65" smtClean="0">
                <a:latin typeface="Times New Roman"/>
                <a:cs typeface="Times New Roman"/>
              </a:rPr>
              <a:t> </a:t>
            </a:r>
            <a:r>
              <a:rPr sz="3200" smtClean="0">
                <a:latin typeface="Times New Roman"/>
                <a:cs typeface="Times New Roman"/>
              </a:rPr>
              <a:t>сребр</a:t>
            </a:r>
            <a:r>
              <a:rPr lang="sr-Cyrl-ME" sz="3200" dirty="0" smtClean="0">
                <a:latin typeface="Times New Roman"/>
                <a:cs typeface="Times New Roman"/>
              </a:rPr>
              <a:t>а </a:t>
            </a:r>
            <a:endParaRPr sz="3200">
              <a:latin typeface="Times New Roman"/>
              <a:cs typeface="Times New Roman"/>
            </a:endParaRPr>
          </a:p>
          <a:p>
            <a:pPr marL="355600" marR="2159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Кермет </a:t>
            </a:r>
            <a:r>
              <a:rPr sz="3200" dirty="0">
                <a:latin typeface="Times New Roman"/>
                <a:cs typeface="Times New Roman"/>
              </a:rPr>
              <a:t>синтеровано </a:t>
            </a:r>
            <a:r>
              <a:rPr sz="3200">
                <a:latin typeface="Times New Roman"/>
                <a:cs typeface="Times New Roman"/>
              </a:rPr>
              <a:t>стакло </a:t>
            </a:r>
            <a:endParaRPr lang="sr-Cyrl-ME" sz="3200" dirty="0" smtClean="0">
              <a:latin typeface="Times New Roman"/>
              <a:cs typeface="Times New Roman"/>
            </a:endParaRPr>
          </a:p>
          <a:p>
            <a:pPr marL="355600" marR="215900" indent="-3429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sr-Cyrl-ME" sz="3200" dirty="0" smtClean="0">
                <a:latin typeface="Times New Roman"/>
                <a:cs typeface="Times New Roman"/>
              </a:rPr>
              <a:t>    </a:t>
            </a:r>
            <a:r>
              <a:rPr sz="3200" smtClean="0">
                <a:latin typeface="Times New Roman"/>
                <a:cs typeface="Times New Roman"/>
              </a:rPr>
              <a:t>са</a:t>
            </a:r>
            <a:r>
              <a:rPr lang="sr-Cyrl-ME" sz="3200" dirty="0" smtClean="0">
                <a:latin typeface="Times New Roman"/>
                <a:cs typeface="Times New Roman"/>
              </a:rPr>
              <a:t> с</a:t>
            </a:r>
            <a:r>
              <a:rPr sz="3200" smtClean="0">
                <a:latin typeface="Times New Roman"/>
                <a:cs typeface="Times New Roman"/>
              </a:rPr>
              <a:t>ребр</a:t>
            </a:r>
            <a:r>
              <a:rPr lang="sr-Cyrl-ME" sz="3200" dirty="0" smtClean="0">
                <a:latin typeface="Times New Roman"/>
                <a:cs typeface="Times New Roman"/>
              </a:rPr>
              <a:t>ом</a:t>
            </a:r>
            <a:r>
              <a:rPr sz="3200" smtClean="0">
                <a:latin typeface="Times New Roman"/>
                <a:cs typeface="Times New Roman"/>
              </a:rPr>
              <a:t>, злат</a:t>
            </a:r>
            <a:r>
              <a:rPr lang="sr-Cyrl-ME" sz="3200" dirty="0" smtClean="0">
                <a:latin typeface="Times New Roman"/>
                <a:cs typeface="Times New Roman"/>
              </a:rPr>
              <a:t>ом</a:t>
            </a:r>
            <a:endParaRPr sz="3200">
              <a:latin typeface="Times New Roman"/>
              <a:cs typeface="Times New Roman"/>
            </a:endParaRPr>
          </a:p>
        </p:txBody>
      </p:sp>
      <p:pic>
        <p:nvPicPr>
          <p:cNvPr id="4" name="Picture 2" descr="Image result for glass ionomer cement"/>
          <p:cNvPicPr>
            <a:picLocks noChangeAspect="1" noChangeArrowheads="1"/>
          </p:cNvPicPr>
          <p:nvPr/>
        </p:nvPicPr>
        <p:blipFill>
          <a:blip r:embed="rId2"/>
          <a:srcRect l="40319" t="6974" r="10478"/>
          <a:stretch>
            <a:fillRect/>
          </a:stretch>
        </p:blipFill>
        <p:spPr bwMode="auto">
          <a:xfrm>
            <a:off x="6477000" y="2489580"/>
            <a:ext cx="2600238" cy="37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663" y="152400"/>
            <a:ext cx="8948673" cy="761746"/>
          </a:xfrm>
          <a:prstGeom prst="rect">
            <a:avLst/>
          </a:prstGeom>
        </p:spPr>
        <p:txBody>
          <a:bodyPr vert="horz" wrap="square" lIns="0" tIns="144779" rIns="0" bIns="0" rtlCol="0">
            <a:spAutoFit/>
          </a:bodyPr>
          <a:lstStyle/>
          <a:p>
            <a:pPr marL="2249805">
              <a:lnSpc>
                <a:spcPct val="100000"/>
              </a:lnSpc>
            </a:pPr>
            <a:r>
              <a:rPr sz="40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ХИБРИДНИ</a:t>
            </a:r>
            <a:r>
              <a:rPr lang="sr-Latn-ME" sz="40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spc="-5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175765"/>
            <a:ext cx="8947150" cy="51296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13462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 dirty="0">
                <a:latin typeface="Times New Roman"/>
                <a:cs typeface="Times New Roman"/>
              </a:rPr>
              <a:t>Да би се поправиле механичке и </a:t>
            </a:r>
            <a:r>
              <a:rPr sz="3200" b="1">
                <a:latin typeface="Times New Roman"/>
                <a:cs typeface="Times New Roman"/>
              </a:rPr>
              <a:t>естетске  </a:t>
            </a:r>
            <a:r>
              <a:rPr lang="sr-Cyrl-ME" sz="3200" b="1" dirty="0" smtClean="0">
                <a:latin typeface="Times New Roman"/>
                <a:cs typeface="Times New Roman"/>
              </a:rPr>
              <a:t>карактеристике </a:t>
            </a:r>
            <a:r>
              <a:rPr sz="3200" smtClean="0">
                <a:latin typeface="Times New Roman"/>
                <a:cs typeface="Times New Roman"/>
              </a:rPr>
              <a:t>направљени </a:t>
            </a:r>
            <a:r>
              <a:rPr sz="3200" dirty="0">
                <a:latin typeface="Times New Roman"/>
                <a:cs typeface="Times New Roman"/>
              </a:rPr>
              <a:t>су </a:t>
            </a:r>
            <a:r>
              <a:rPr sz="3200">
                <a:latin typeface="Times New Roman"/>
                <a:cs typeface="Times New Roman"/>
              </a:rPr>
              <a:t>хибридни </a:t>
            </a:r>
            <a:r>
              <a:rPr lang="sr-Cyrl-ME" sz="3200" dirty="0" smtClean="0">
                <a:latin typeface="Times New Roman"/>
                <a:cs typeface="Times New Roman"/>
              </a:rPr>
              <a:t>ГЈЦ</a:t>
            </a:r>
            <a:r>
              <a:rPr sz="3200" smtClean="0">
                <a:latin typeface="Times New Roman"/>
                <a:cs typeface="Times New Roman"/>
              </a:rPr>
              <a:t> </a:t>
            </a:r>
            <a:r>
              <a:rPr sz="3200">
                <a:latin typeface="Times New Roman"/>
                <a:cs typeface="Times New Roman"/>
              </a:rPr>
              <a:t>који  </a:t>
            </a:r>
            <a:r>
              <a:rPr sz="3200" smtClean="0">
                <a:latin typeface="Times New Roman"/>
                <a:cs typeface="Times New Roman"/>
              </a:rPr>
              <a:t>представљају</a:t>
            </a:r>
            <a:r>
              <a:rPr lang="sr-Cyrl-ME" sz="3200" dirty="0" smtClean="0">
                <a:latin typeface="Times New Roman"/>
                <a:cs typeface="Times New Roman"/>
              </a:rPr>
              <a:t>: 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комбинацију 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(80%) </a:t>
            </a:r>
          </a:p>
          <a:p>
            <a:pPr marL="355600" marR="134620" indent="-3429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и 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полимерних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смола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(20%)</a:t>
            </a:r>
          </a:p>
          <a:p>
            <a:pPr marL="355600" marR="134620" indent="-342900">
              <a:lnSpc>
                <a:spcPct val="100000"/>
              </a:lnSpc>
              <a:tabLst>
                <a:tab pos="354965" algn="l"/>
                <a:tab pos="355600" algn="l"/>
              </a:tabLst>
            </a:pPr>
            <a:endParaRPr sz="32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765"/>
              </a:spcBef>
              <a:buFont typeface="Arial" pitchFamily="34" charset="0"/>
              <a:buChar char="•"/>
              <a:tabLst>
                <a:tab pos="354965" algn="l"/>
                <a:tab pos="355600" algn="l"/>
              </a:tabLst>
            </a:pP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По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бољшање механичких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и </a:t>
            </a:r>
            <a:r>
              <a:rPr lang="sr-Cyrl-ME" sz="3200" b="1" spc="5" dirty="0" smtClean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естетских </a:t>
            </a:r>
            <a:r>
              <a:rPr lang="sr-Cyrl-ME" sz="3200" b="1" spc="5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својстава;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брже</a:t>
            </a:r>
            <a:r>
              <a:rPr sz="3200" b="1" spc="-114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везивање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;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sz="3200" b="1" smtClean="0">
                <a:solidFill>
                  <a:srgbClr val="6F2F9F"/>
                </a:solidFill>
                <a:latin typeface="Times New Roman"/>
                <a:cs typeface="Times New Roman"/>
              </a:rPr>
              <a:t>зашти</a:t>
            </a:r>
            <a:r>
              <a:rPr lang="sr-Cyrl-ME" sz="3200" b="1" dirty="0" smtClean="0">
                <a:solidFill>
                  <a:srgbClr val="6F2F9F"/>
                </a:solidFill>
                <a:latin typeface="Times New Roman"/>
                <a:cs typeface="Times New Roman"/>
              </a:rPr>
              <a:t>ћен</a:t>
            </a:r>
            <a:r>
              <a:rPr sz="3200" b="1" smtClean="0">
                <a:solidFill>
                  <a:srgbClr val="6F2F9F"/>
                </a:solidFill>
                <a:latin typeface="Times New Roman"/>
                <a:cs typeface="Times New Roman"/>
              </a:rPr>
              <a:t> баланс</a:t>
            </a:r>
            <a:r>
              <a:rPr sz="3200" b="1" spc="-75" smtClean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6F2F9F"/>
                </a:solidFill>
                <a:latin typeface="Times New Roman"/>
                <a:cs typeface="Times New Roman"/>
              </a:rPr>
              <a:t>воде</a:t>
            </a:r>
            <a:endParaRPr sz="3200">
              <a:latin typeface="Times New Roman"/>
              <a:cs typeface="Times New Roman"/>
            </a:endParaRPr>
          </a:p>
          <a:p>
            <a:pPr marL="355600" marR="1588135" indent="-342900">
              <a:lnSpc>
                <a:spcPct val="100000"/>
              </a:lnSpc>
              <a:spcBef>
                <a:spcPts val="765"/>
              </a:spcBef>
              <a:buClr>
                <a:srgbClr val="0000CC"/>
              </a:buClr>
              <a:buFont typeface="Times New Roman"/>
              <a:buChar char="•"/>
              <a:tabLst>
                <a:tab pos="455930" algn="l"/>
                <a:tab pos="456565" algn="l"/>
              </a:tabLst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Изгубило </a:t>
            </a:r>
            <a:r>
              <a:rPr sz="3200" dirty="0">
                <a:solidFill>
                  <a:srgbClr val="0000CC"/>
                </a:solidFill>
                <a:latin typeface="Times New Roman"/>
                <a:cs typeface="Times New Roman"/>
              </a:rPr>
              <a:t>се </a:t>
            </a:r>
            <a:r>
              <a:rPr sz="3200" b="1" dirty="0">
                <a:solidFill>
                  <a:srgbClr val="6F2F9F"/>
                </a:solidFill>
                <a:latin typeface="Times New Roman"/>
                <a:cs typeface="Times New Roman"/>
              </a:rPr>
              <a:t>на</a:t>
            </a:r>
            <a:r>
              <a:rPr sz="3200" b="1" spc="-30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6F2F9F"/>
                </a:solidFill>
                <a:latin typeface="Times New Roman"/>
                <a:cs typeface="Times New Roman"/>
              </a:rPr>
              <a:t>биокомпатибилности,  антикариогености,</a:t>
            </a:r>
            <a:r>
              <a:rPr sz="3200" b="1" spc="-65" dirty="0">
                <a:solidFill>
                  <a:srgbClr val="6F2F9F"/>
                </a:solidFill>
                <a:latin typeface="Times New Roman"/>
                <a:cs typeface="Times New Roman"/>
              </a:rPr>
              <a:t> </a:t>
            </a:r>
            <a:r>
              <a:rPr sz="3200" b="1" dirty="0">
                <a:solidFill>
                  <a:srgbClr val="6F2F9F"/>
                </a:solidFill>
                <a:latin typeface="Times New Roman"/>
                <a:cs typeface="Times New Roman"/>
              </a:rPr>
              <a:t>атхезивности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8739" y="947165"/>
            <a:ext cx="8975725" cy="63761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Процес</a:t>
            </a:r>
            <a:r>
              <a:rPr sz="3200" b="1" spc="-9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везивања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: </a:t>
            </a: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sr-Cyrl-ME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</a:t>
            </a:r>
            <a:r>
              <a:rPr lang="sr-Cyrl-ME" sz="3000" dirty="0" smtClean="0">
                <a:latin typeface="Times New Roman"/>
                <a:cs typeface="Times New Roman"/>
              </a:rPr>
              <a:t>комбинација кристализације ГЈЦ (ацидо-базна)</a:t>
            </a: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tabLst>
                <a:tab pos="354965" algn="l"/>
                <a:tab pos="355600" algn="l"/>
              </a:tabLst>
            </a:pPr>
            <a:r>
              <a:rPr lang="sr-Cyrl-ME" sz="3000" dirty="0" smtClean="0">
                <a:latin typeface="Times New Roman"/>
                <a:cs typeface="Times New Roman"/>
              </a:rPr>
              <a:t>    и п</a:t>
            </a:r>
            <a:r>
              <a:rPr sz="3000" smtClean="0">
                <a:latin typeface="Times New Roman"/>
                <a:cs typeface="Times New Roman"/>
              </a:rPr>
              <a:t>олимеризациј</a:t>
            </a:r>
            <a:r>
              <a:rPr lang="sr-Cyrl-ME" sz="3000" dirty="0" smtClean="0">
                <a:latin typeface="Times New Roman"/>
                <a:cs typeface="Times New Roman"/>
              </a:rPr>
              <a:t>е</a:t>
            </a:r>
            <a:r>
              <a:rPr sz="3000" smtClean="0">
                <a:latin typeface="Times New Roman"/>
                <a:cs typeface="Times New Roman"/>
              </a:rPr>
              <a:t> </a:t>
            </a:r>
            <a:r>
              <a:rPr lang="sr-Cyrl-ME" sz="3200" spc="5" dirty="0" smtClean="0">
                <a:latin typeface="Times New Roman"/>
                <a:cs typeface="Times New Roman"/>
              </a:rPr>
              <a:t>(светлосна полимеризација)</a:t>
            </a:r>
            <a:endParaRPr sz="3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sr-Cyrl-ME" sz="32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          </a:t>
            </a:r>
            <a:r>
              <a:rPr sz="3200" smtClean="0">
                <a:solidFill>
                  <a:srgbClr val="0000CC"/>
                </a:solidFill>
                <a:latin typeface="Times New Roman"/>
                <a:cs typeface="Times New Roman"/>
              </a:rPr>
              <a:t>Од </a:t>
            </a:r>
            <a:r>
              <a:rPr sz="3200" dirty="0">
                <a:solidFill>
                  <a:srgbClr val="0000CC"/>
                </a:solidFill>
                <a:latin typeface="Times New Roman"/>
                <a:cs typeface="Times New Roman"/>
              </a:rPr>
              <a:t>смола се користе 10</a:t>
            </a:r>
            <a:r>
              <a:rPr sz="3200" spc="-10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3200" spc="5" dirty="0">
                <a:solidFill>
                  <a:srgbClr val="0000CC"/>
                </a:solidFill>
                <a:latin typeface="Times New Roman"/>
                <a:cs typeface="Times New Roman"/>
              </a:rPr>
              <a:t>-</a:t>
            </a:r>
            <a:r>
              <a:rPr sz="3200" spc="5">
                <a:solidFill>
                  <a:srgbClr val="0000CC"/>
                </a:solidFill>
                <a:latin typeface="Times New Roman"/>
                <a:cs typeface="Times New Roman"/>
              </a:rPr>
              <a:t>30</a:t>
            </a:r>
            <a:r>
              <a:rPr sz="3200" spc="5" smtClean="0">
                <a:solidFill>
                  <a:srgbClr val="0000CC"/>
                </a:solidFill>
                <a:latin typeface="Times New Roman"/>
                <a:cs typeface="Times New Roman"/>
              </a:rPr>
              <a:t>%</a:t>
            </a:r>
            <a:endParaRPr lang="sr-Cyrl-ME" sz="3200" spc="5" dirty="0" smtClean="0">
              <a:solidFill>
                <a:srgbClr val="0000CC"/>
              </a:solidFill>
              <a:latin typeface="Times New Roman"/>
              <a:cs typeface="Times New Roman"/>
            </a:endParaRPr>
          </a:p>
          <a:p>
            <a:pPr marL="315595">
              <a:lnSpc>
                <a:spcPct val="100000"/>
              </a:lnSpc>
            </a:pPr>
            <a:r>
              <a:rPr sz="2800" b="1" smtClean="0">
                <a:solidFill>
                  <a:srgbClr val="0000CC"/>
                </a:solidFill>
                <a:latin typeface="Times New Roman"/>
                <a:cs typeface="Times New Roman"/>
              </a:rPr>
              <a:t>B</a:t>
            </a:r>
            <a:r>
              <a:rPr lang="sr-Latn-ME" sz="28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is</a:t>
            </a:r>
            <a:r>
              <a:rPr sz="2800" b="1" smtClean="0">
                <a:solidFill>
                  <a:srgbClr val="0000CC"/>
                </a:solidFill>
                <a:latin typeface="Times New Roman"/>
                <a:cs typeface="Times New Roman"/>
              </a:rPr>
              <a:t>-GMA</a:t>
            </a:r>
            <a:r>
              <a:rPr sz="3000" b="1" spc="-85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sr-Cyrl-ME" sz="3000" b="1" spc="-85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smtClean="0">
                <a:solidFill>
                  <a:srgbClr val="0000CC"/>
                </a:solidFill>
                <a:latin typeface="Times New Roman"/>
                <a:cs typeface="Times New Roman"/>
              </a:rPr>
              <a:t>(</a:t>
            </a:r>
            <a:r>
              <a:rPr lang="sr-Cyrl-ME" sz="28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Бисфенол-глицидил-метакрилат</a:t>
            </a:r>
            <a:r>
              <a:rPr sz="2800" smtClean="0">
                <a:solidFill>
                  <a:srgbClr val="0000CC"/>
                </a:solidFill>
                <a:latin typeface="Times New Roman"/>
                <a:cs typeface="Times New Roman"/>
              </a:rPr>
              <a:t>)</a:t>
            </a:r>
            <a:endParaRPr sz="2800">
              <a:latin typeface="Times New Roman"/>
              <a:cs typeface="Times New Roman"/>
            </a:endParaRPr>
          </a:p>
          <a:p>
            <a:pPr marL="315595">
              <a:lnSpc>
                <a:spcPct val="100000"/>
              </a:lnSpc>
            </a:pPr>
            <a:r>
              <a:rPr sz="2800" b="1" smtClean="0">
                <a:solidFill>
                  <a:srgbClr val="0000CC"/>
                </a:solidFill>
                <a:latin typeface="Times New Roman"/>
                <a:cs typeface="Times New Roman"/>
              </a:rPr>
              <a:t>T</a:t>
            </a:r>
            <a:r>
              <a:rPr lang="sr-Cyrl-ME" sz="28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Е</a:t>
            </a:r>
            <a:r>
              <a:rPr sz="2800" b="1" smtClean="0">
                <a:solidFill>
                  <a:srgbClr val="0000CC"/>
                </a:solidFill>
                <a:latin typeface="Times New Roman"/>
                <a:cs typeface="Times New Roman"/>
              </a:rPr>
              <a:t>GDMA</a:t>
            </a:r>
            <a:r>
              <a:rPr sz="2800" b="1" spc="65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lang="sr-Cyrl-ME" sz="2800" b="1" spc="65" dirty="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spc="-5" smtClean="0">
                <a:solidFill>
                  <a:srgbClr val="0000CC"/>
                </a:solidFill>
                <a:latin typeface="Times New Roman"/>
                <a:cs typeface="Times New Roman"/>
              </a:rPr>
              <a:t>(</a:t>
            </a:r>
            <a:r>
              <a:rPr lang="sr-Cyrl-ME" sz="2800" spc="-5" dirty="0" smtClean="0">
                <a:solidFill>
                  <a:srgbClr val="0000CC"/>
                </a:solidFill>
                <a:latin typeface="Times New Roman"/>
                <a:cs typeface="Times New Roman"/>
              </a:rPr>
              <a:t>Триетилен-гликол-метакрилат)</a:t>
            </a:r>
          </a:p>
          <a:p>
            <a:pPr marL="315595">
              <a:lnSpc>
                <a:spcPct val="100000"/>
              </a:lnSpc>
            </a:pPr>
            <a:r>
              <a:rPr lang="en-US" sz="28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GDMA</a:t>
            </a:r>
            <a:r>
              <a:rPr lang="sr-Cyrl-ME" sz="28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       </a:t>
            </a:r>
            <a:r>
              <a:rPr lang="sr-Cyrl-ME" sz="28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(Глицидил-диметакрилат)</a:t>
            </a:r>
          </a:p>
          <a:p>
            <a:pPr marL="315595">
              <a:lnSpc>
                <a:spcPct val="100000"/>
              </a:lnSpc>
            </a:pPr>
            <a:r>
              <a:rPr lang="sr-Cyrl-ME" sz="28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НЕ</a:t>
            </a:r>
            <a:r>
              <a:rPr lang="en-US" sz="28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MA</a:t>
            </a:r>
            <a:r>
              <a:rPr lang="sr-Cyrl-ME" sz="2800" b="1" dirty="0" smtClean="0">
                <a:solidFill>
                  <a:srgbClr val="0000CC"/>
                </a:solidFill>
                <a:latin typeface="Times New Roman"/>
                <a:cs typeface="Times New Roman"/>
              </a:rPr>
              <a:t>        </a:t>
            </a:r>
            <a:r>
              <a:rPr lang="sr-Cyrl-ME" sz="2800" dirty="0" smtClean="0">
                <a:solidFill>
                  <a:srgbClr val="0000CC"/>
                </a:solidFill>
                <a:latin typeface="Times New Roman"/>
                <a:cs typeface="Times New Roman"/>
              </a:rPr>
              <a:t>(Хидрокси-етил-метакрилат)</a:t>
            </a:r>
          </a:p>
          <a:p>
            <a:pPr marL="315595">
              <a:lnSpc>
                <a:spcPct val="100000"/>
              </a:lnSpc>
            </a:pPr>
            <a:endParaRPr lang="sr-Cyrl-ME" sz="3000" spc="-5" dirty="0" smtClean="0">
              <a:solidFill>
                <a:srgbClr val="0000CC"/>
              </a:solidFill>
              <a:latin typeface="Times New Roman"/>
              <a:cs typeface="Times New Roman"/>
            </a:endParaRPr>
          </a:p>
          <a:p>
            <a:pPr marL="315595">
              <a:lnSpc>
                <a:spcPct val="100000"/>
              </a:lnSpc>
            </a:pPr>
            <a:r>
              <a:rPr lang="sr-Cyrl-ME" sz="2800" spc="-5" dirty="0" smtClean="0">
                <a:latin typeface="Times New Roman"/>
                <a:cs typeface="Times New Roman"/>
              </a:rPr>
              <a:t>Смањена биокомпатибилност због заосталих (резидуалних) мономера после полимеризације</a:t>
            </a:r>
          </a:p>
          <a:p>
            <a:pPr marL="315595">
              <a:lnSpc>
                <a:spcPct val="100000"/>
              </a:lnSpc>
            </a:pPr>
            <a:endParaRPr sz="3200">
              <a:latin typeface="Times New Roman"/>
              <a:cs typeface="Times New Roman"/>
            </a:endParaRPr>
          </a:p>
        </p:txBody>
      </p:sp>
      <p:sp>
        <p:nvSpPr>
          <p:cNvPr id="7" name="object 2"/>
          <p:cNvSpPr txBox="1">
            <a:spLocks noGrp="1"/>
          </p:cNvSpPr>
          <p:nvPr>
            <p:ph type="title"/>
          </p:nvPr>
        </p:nvSpPr>
        <p:spPr>
          <a:xfrm>
            <a:off x="97663" y="152400"/>
            <a:ext cx="8948673" cy="761746"/>
          </a:xfrm>
          <a:prstGeom prst="rect">
            <a:avLst/>
          </a:prstGeom>
        </p:spPr>
        <p:txBody>
          <a:bodyPr vert="horz" wrap="square" lIns="0" tIns="144779" rIns="0" bIns="0" rtlCol="0">
            <a:spAutoFit/>
          </a:bodyPr>
          <a:lstStyle/>
          <a:p>
            <a:pPr marL="2249805">
              <a:lnSpc>
                <a:spcPct val="100000"/>
              </a:lnSpc>
            </a:pPr>
            <a:r>
              <a:rPr sz="40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ХИБРИДНИ</a:t>
            </a:r>
            <a:r>
              <a:rPr lang="sr-Latn-ME" sz="40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spc="-5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ГЈЦ</a:t>
            </a:r>
            <a:endParaRPr sz="4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125474"/>
            <a:ext cx="9144000" cy="12858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398776" y="2404998"/>
            <a:ext cx="0" cy="4404995"/>
          </a:xfrm>
          <a:custGeom>
            <a:avLst/>
            <a:gdLst/>
            <a:ahLst/>
            <a:cxnLst/>
            <a:rect l="l" t="t" r="r" b="b"/>
            <a:pathLst>
              <a:path h="4404995">
                <a:moveTo>
                  <a:pt x="0" y="0"/>
                </a:moveTo>
                <a:lnTo>
                  <a:pt x="0" y="4404488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44976" y="2404998"/>
            <a:ext cx="0" cy="2389505"/>
          </a:xfrm>
          <a:custGeom>
            <a:avLst/>
            <a:gdLst/>
            <a:ahLst/>
            <a:cxnLst/>
            <a:rect l="l" t="t" r="r" b="b"/>
            <a:pathLst>
              <a:path h="2389504">
                <a:moveTo>
                  <a:pt x="0" y="0"/>
                </a:moveTo>
                <a:lnTo>
                  <a:pt x="0" y="2389251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744976" y="5619750"/>
            <a:ext cx="0" cy="1189990"/>
          </a:xfrm>
          <a:custGeom>
            <a:avLst/>
            <a:gdLst/>
            <a:ahLst/>
            <a:cxnLst/>
            <a:rect l="l" t="t" r="r" b="b"/>
            <a:pathLst>
              <a:path h="1189990">
                <a:moveTo>
                  <a:pt x="0" y="0"/>
                </a:moveTo>
                <a:lnTo>
                  <a:pt x="0" y="1189737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242050" y="2404998"/>
            <a:ext cx="0" cy="2389505"/>
          </a:xfrm>
          <a:custGeom>
            <a:avLst/>
            <a:gdLst/>
            <a:ahLst/>
            <a:cxnLst/>
            <a:rect l="l" t="t" r="r" b="b"/>
            <a:pathLst>
              <a:path h="2389504">
                <a:moveTo>
                  <a:pt x="0" y="0"/>
                </a:moveTo>
                <a:lnTo>
                  <a:pt x="0" y="2389251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242050" y="5619750"/>
            <a:ext cx="0" cy="1189990"/>
          </a:xfrm>
          <a:custGeom>
            <a:avLst/>
            <a:gdLst/>
            <a:ahLst/>
            <a:cxnLst/>
            <a:rect l="l" t="t" r="r" b="b"/>
            <a:pathLst>
              <a:path h="1189990">
                <a:moveTo>
                  <a:pt x="0" y="0"/>
                </a:moveTo>
                <a:lnTo>
                  <a:pt x="0" y="1189737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724775" y="2404998"/>
            <a:ext cx="0" cy="2389505"/>
          </a:xfrm>
          <a:custGeom>
            <a:avLst/>
            <a:gdLst/>
            <a:ahLst/>
            <a:cxnLst/>
            <a:rect l="l" t="t" r="r" b="b"/>
            <a:pathLst>
              <a:path h="2389504">
                <a:moveTo>
                  <a:pt x="0" y="0"/>
                </a:moveTo>
                <a:lnTo>
                  <a:pt x="0" y="2389251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724775" y="5619750"/>
            <a:ext cx="0" cy="1189990"/>
          </a:xfrm>
          <a:custGeom>
            <a:avLst/>
            <a:gdLst/>
            <a:ahLst/>
            <a:cxnLst/>
            <a:rect l="l" t="t" r="r" b="b"/>
            <a:pathLst>
              <a:path h="1189990">
                <a:moveTo>
                  <a:pt x="0" y="0"/>
                </a:moveTo>
                <a:lnTo>
                  <a:pt x="0" y="1189737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2411348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303530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0" y="394970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478790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562610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1106550"/>
            <a:ext cx="0" cy="5702935"/>
          </a:xfrm>
          <a:custGeom>
            <a:avLst/>
            <a:gdLst/>
            <a:ahLst/>
            <a:cxnLst/>
            <a:rect l="l" t="t" r="r" b="b"/>
            <a:pathLst>
              <a:path h="5702934">
                <a:moveTo>
                  <a:pt x="0" y="0"/>
                </a:moveTo>
                <a:lnTo>
                  <a:pt x="0" y="5702936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0" y="1125600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6790437"/>
            <a:ext cx="9144000" cy="0"/>
          </a:xfrm>
          <a:custGeom>
            <a:avLst/>
            <a:gdLst/>
            <a:ahLst/>
            <a:cxnLst/>
            <a:rect l="l" t="t" r="r" b="b"/>
            <a:pathLst>
              <a:path w="9144000">
                <a:moveTo>
                  <a:pt x="0" y="0"/>
                </a:moveTo>
                <a:lnTo>
                  <a:pt x="9144000" y="0"/>
                </a:lnTo>
              </a:path>
            </a:pathLst>
          </a:custGeom>
          <a:ln w="381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459991" y="1394460"/>
            <a:ext cx="1149096" cy="6614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069592" y="1394460"/>
            <a:ext cx="5711952" cy="6614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242047" y="1394460"/>
            <a:ext cx="652272" cy="6614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336292" y="2348483"/>
            <a:ext cx="787907" cy="66141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584704" y="2348483"/>
            <a:ext cx="1034795" cy="6614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3080004" y="2348483"/>
            <a:ext cx="649223" cy="66141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189732" y="2348483"/>
            <a:ext cx="652271" cy="661415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3302508" y="2348483"/>
            <a:ext cx="652272" cy="6614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4130040" y="2348483"/>
            <a:ext cx="787908" cy="661415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4378452" y="2348483"/>
            <a:ext cx="1034796" cy="66141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4873752" y="2348483"/>
            <a:ext cx="649224" cy="66141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4983479" y="2348483"/>
            <a:ext cx="765048" cy="661415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5301996" y="2543555"/>
            <a:ext cx="486155" cy="455675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5443728" y="2543555"/>
            <a:ext cx="414527" cy="455675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6288023" y="2348483"/>
            <a:ext cx="1426464" cy="661415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7174992" y="2348483"/>
            <a:ext cx="652272" cy="66141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7624571" y="2395727"/>
            <a:ext cx="1519427" cy="582168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8863583" y="2395727"/>
            <a:ext cx="280416" cy="58216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0" y="3028188"/>
            <a:ext cx="547116" cy="49987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38684" y="3028188"/>
            <a:ext cx="2318004" cy="49987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0" y="3393947"/>
            <a:ext cx="1694688" cy="499871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286255" y="3393947"/>
            <a:ext cx="493775" cy="49987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2339339" y="3233927"/>
            <a:ext cx="1493519" cy="46177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454908" y="3233927"/>
            <a:ext cx="455675" cy="46177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887723" y="3211067"/>
            <a:ext cx="915924" cy="499872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4395215" y="3200400"/>
            <a:ext cx="510539" cy="49987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4497323" y="3211067"/>
            <a:ext cx="1629155" cy="499872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5718047" y="3211067"/>
            <a:ext cx="2092452" cy="499872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402068" y="3211067"/>
            <a:ext cx="493775" cy="49987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7620000" y="3200400"/>
            <a:ext cx="1478279" cy="499872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8884919" y="3211067"/>
            <a:ext cx="259079" cy="499872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0" y="3904488"/>
            <a:ext cx="547116" cy="49987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138684" y="3904488"/>
            <a:ext cx="2318004" cy="49987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0" y="4270247"/>
            <a:ext cx="1741932" cy="499871"/>
          </a:xfrm>
          <a:prstGeom prst="rect">
            <a:avLst/>
          </a:prstGeom>
          <a:blipFill>
            <a:blip r:embed="rId3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1333500" y="4270247"/>
            <a:ext cx="493775" cy="49987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2494788" y="4110228"/>
            <a:ext cx="1182624" cy="461772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299459" y="4110228"/>
            <a:ext cx="455675" cy="46177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4058411" y="4087367"/>
            <a:ext cx="746760" cy="499872"/>
          </a:xfrm>
          <a:prstGeom prst="rect">
            <a:avLst/>
          </a:prstGeom>
          <a:blipFill>
            <a:blip r:embed="rId3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4396740" y="4087367"/>
            <a:ext cx="510539" cy="499872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4498847" y="4087367"/>
            <a:ext cx="1458468" cy="499872"/>
          </a:xfrm>
          <a:prstGeom prst="rect">
            <a:avLst/>
          </a:prstGeom>
          <a:blipFill>
            <a:blip r:embed="rId3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5548884" y="4087367"/>
            <a:ext cx="493775" cy="49987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6733031" y="4087367"/>
            <a:ext cx="527303" cy="499872"/>
          </a:xfrm>
          <a:prstGeom prst="rect">
            <a:avLst/>
          </a:prstGeom>
          <a:blipFill>
            <a:blip r:embed="rId3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851904" y="4087367"/>
            <a:ext cx="493775" cy="49987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 txBox="1"/>
          <p:nvPr/>
        </p:nvSpPr>
        <p:spPr>
          <a:xfrm>
            <a:off x="6912356" y="4179061"/>
            <a:ext cx="144145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3333FF"/>
                </a:solidFill>
                <a:latin typeface="Arial"/>
                <a:cs typeface="Arial"/>
              </a:rPr>
              <a:t>*</a:t>
            </a:r>
            <a:endParaRPr sz="2400">
              <a:latin typeface="Arial"/>
              <a:cs typeface="Arial"/>
            </a:endParaRPr>
          </a:p>
        </p:txBody>
      </p:sp>
      <p:sp>
        <p:nvSpPr>
          <p:cNvPr id="71" name="object 71"/>
          <p:cNvSpPr/>
          <p:nvPr/>
        </p:nvSpPr>
        <p:spPr>
          <a:xfrm>
            <a:off x="8215883" y="4087367"/>
            <a:ext cx="527303" cy="499872"/>
          </a:xfrm>
          <a:prstGeom prst="rect">
            <a:avLst/>
          </a:prstGeom>
          <a:blipFill>
            <a:blip r:embed="rId3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8334756" y="4087367"/>
            <a:ext cx="493775" cy="49987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 txBox="1"/>
          <p:nvPr/>
        </p:nvSpPr>
        <p:spPr>
          <a:xfrm>
            <a:off x="8395207" y="4179061"/>
            <a:ext cx="144145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3333FF"/>
                </a:solidFill>
                <a:latin typeface="Arial"/>
                <a:cs typeface="Arial"/>
              </a:rPr>
              <a:t>*</a:t>
            </a:r>
            <a:endParaRPr sz="2400">
              <a:latin typeface="Arial"/>
              <a:cs typeface="Arial"/>
            </a:endParaRPr>
          </a:p>
        </p:txBody>
      </p:sp>
      <p:sp>
        <p:nvSpPr>
          <p:cNvPr id="74" name="object 74"/>
          <p:cNvSpPr/>
          <p:nvPr/>
        </p:nvSpPr>
        <p:spPr>
          <a:xfrm>
            <a:off x="0" y="4742688"/>
            <a:ext cx="547116" cy="499872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138684" y="4742688"/>
            <a:ext cx="2318004" cy="499872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0" y="5108447"/>
            <a:ext cx="1815083" cy="499871"/>
          </a:xfrm>
          <a:prstGeom prst="rect">
            <a:avLst/>
          </a:prstGeom>
          <a:blipFill>
            <a:blip r:embed="rId3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1406652" y="5108447"/>
            <a:ext cx="493776" cy="49987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627120" y="4925567"/>
            <a:ext cx="661415" cy="499872"/>
          </a:xfrm>
          <a:prstGeom prst="rect">
            <a:avLst/>
          </a:prstGeom>
          <a:blipFill>
            <a:blip r:embed="rId3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3880103" y="4925567"/>
            <a:ext cx="4123944" cy="499872"/>
          </a:xfrm>
          <a:prstGeom prst="rect">
            <a:avLst/>
          </a:prstGeom>
          <a:blipFill>
            <a:blip r:embed="rId3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595616" y="4925567"/>
            <a:ext cx="493775" cy="49987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0" y="5743955"/>
            <a:ext cx="749808" cy="499872"/>
          </a:xfrm>
          <a:prstGeom prst="rect">
            <a:avLst/>
          </a:prstGeom>
          <a:blipFill>
            <a:blip r:embed="rId3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41375" y="5743955"/>
            <a:ext cx="1046988" cy="499872"/>
          </a:xfrm>
          <a:prstGeom prst="rect">
            <a:avLst/>
          </a:prstGeom>
          <a:blipFill>
            <a:blip r:embed="rId4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0" y="6109715"/>
            <a:ext cx="2389632" cy="499872"/>
          </a:xfrm>
          <a:prstGeom prst="rect">
            <a:avLst/>
          </a:prstGeom>
          <a:blipFill>
            <a:blip r:embed="rId4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1981200" y="6109715"/>
            <a:ext cx="493775" cy="49987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2822448" y="5926835"/>
            <a:ext cx="527303" cy="499871"/>
          </a:xfrm>
          <a:prstGeom prst="rect">
            <a:avLst/>
          </a:prstGeom>
          <a:blipFill>
            <a:blip r:embed="rId4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2941320" y="5926835"/>
            <a:ext cx="493776" cy="499871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 txBox="1"/>
          <p:nvPr/>
        </p:nvSpPr>
        <p:spPr>
          <a:xfrm>
            <a:off x="2999613" y="6018885"/>
            <a:ext cx="144145" cy="3759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3333FF"/>
                </a:solidFill>
                <a:latin typeface="Arial"/>
                <a:cs typeface="Arial"/>
              </a:rPr>
              <a:t>*</a:t>
            </a:r>
            <a:endParaRPr sz="2400">
              <a:latin typeface="Arial"/>
              <a:cs typeface="Arial"/>
            </a:endParaRPr>
          </a:p>
        </p:txBody>
      </p:sp>
      <p:sp>
        <p:nvSpPr>
          <p:cNvPr id="91" name="object 91"/>
          <p:cNvSpPr/>
          <p:nvPr/>
        </p:nvSpPr>
        <p:spPr>
          <a:xfrm>
            <a:off x="4398264" y="5580888"/>
            <a:ext cx="548639" cy="461772"/>
          </a:xfrm>
          <a:prstGeom prst="rect">
            <a:avLst/>
          </a:prstGeom>
          <a:blipFill>
            <a:blip r:embed="rId4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4568952" y="5580888"/>
            <a:ext cx="717803" cy="461772"/>
          </a:xfrm>
          <a:prstGeom prst="rect">
            <a:avLst/>
          </a:prstGeom>
          <a:blipFill>
            <a:blip r:embed="rId4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4908803" y="5580888"/>
            <a:ext cx="454151" cy="461772"/>
          </a:xfrm>
          <a:prstGeom prst="rect">
            <a:avLst/>
          </a:prstGeom>
          <a:blipFill>
            <a:blip r:embed="rId4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4985003" y="5580888"/>
            <a:ext cx="533400" cy="461772"/>
          </a:xfrm>
          <a:prstGeom prst="rect">
            <a:avLst/>
          </a:prstGeom>
          <a:blipFill>
            <a:blip r:embed="rId4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5202935" y="5711952"/>
            <a:ext cx="345948" cy="323088"/>
          </a:xfrm>
          <a:prstGeom prst="rect">
            <a:avLst/>
          </a:prstGeom>
          <a:blipFill>
            <a:blip r:embed="rId4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5301996" y="5711952"/>
            <a:ext cx="297179" cy="323088"/>
          </a:xfrm>
          <a:prstGeom prst="rect">
            <a:avLst/>
          </a:prstGeom>
          <a:blipFill>
            <a:blip r:embed="rId4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3870959" y="5983223"/>
            <a:ext cx="766572" cy="461771"/>
          </a:xfrm>
          <a:prstGeom prst="rect">
            <a:avLst/>
          </a:prstGeom>
          <a:blipFill>
            <a:blip r:embed="rId4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259579" y="5983223"/>
            <a:ext cx="470915" cy="461771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352544" y="5983223"/>
            <a:ext cx="1310639" cy="461771"/>
          </a:xfrm>
          <a:prstGeom prst="rect">
            <a:avLst/>
          </a:prstGeom>
          <a:blipFill>
            <a:blip r:embed="rId5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5285232" y="5983223"/>
            <a:ext cx="470915" cy="461771"/>
          </a:xfrm>
          <a:prstGeom prst="rect">
            <a:avLst/>
          </a:prstGeom>
          <a:blipFill>
            <a:blip r:embed="rId5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5378196" y="5983223"/>
            <a:ext cx="845820" cy="461771"/>
          </a:xfrm>
          <a:prstGeom prst="rect">
            <a:avLst/>
          </a:prstGeom>
          <a:blipFill>
            <a:blip r:embed="rId5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532376" y="6318502"/>
            <a:ext cx="950976" cy="461772"/>
          </a:xfrm>
          <a:prstGeom prst="rect">
            <a:avLst/>
          </a:prstGeom>
          <a:blipFill>
            <a:blip r:embed="rId5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5105400" y="6318502"/>
            <a:ext cx="455675" cy="461772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6495288" y="5743955"/>
            <a:ext cx="1085088" cy="499872"/>
          </a:xfrm>
          <a:prstGeom prst="rect">
            <a:avLst/>
          </a:prstGeom>
          <a:blipFill>
            <a:blip r:embed="rId5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6478523" y="6109715"/>
            <a:ext cx="1034796" cy="499872"/>
          </a:xfrm>
          <a:prstGeom prst="rect">
            <a:avLst/>
          </a:prstGeom>
          <a:blipFill>
            <a:blip r:embed="rId5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7104888" y="6109715"/>
            <a:ext cx="493775" cy="499872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7665719" y="5926835"/>
            <a:ext cx="1478279" cy="499871"/>
          </a:xfrm>
          <a:prstGeom prst="rect">
            <a:avLst/>
          </a:prstGeom>
          <a:blipFill>
            <a:blip r:embed="rId5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8884919" y="5926835"/>
            <a:ext cx="259079" cy="499871"/>
          </a:xfrm>
          <a:prstGeom prst="rect">
            <a:avLst/>
          </a:prstGeom>
          <a:blipFill>
            <a:blip r:embed="rId2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0" y="237743"/>
            <a:ext cx="2086356" cy="740663"/>
          </a:xfrm>
          <a:prstGeom prst="rect">
            <a:avLst/>
          </a:prstGeom>
          <a:blipFill>
            <a:blip r:embed="rId5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1482852" y="237743"/>
            <a:ext cx="2139696" cy="740663"/>
          </a:xfrm>
          <a:prstGeom prst="rect">
            <a:avLst/>
          </a:prstGeom>
          <a:blipFill>
            <a:blip r:embed="rId5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3019044" y="237743"/>
            <a:ext cx="755904" cy="740663"/>
          </a:xfrm>
          <a:prstGeom prst="rect">
            <a:avLst/>
          </a:prstGeom>
          <a:blipFill>
            <a:blip r:embed="rId5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3171444" y="237743"/>
            <a:ext cx="755904" cy="740663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3323844" y="237743"/>
            <a:ext cx="5494020" cy="740663"/>
          </a:xfrm>
          <a:prstGeom prst="rect">
            <a:avLst/>
          </a:prstGeom>
          <a:blipFill>
            <a:blip r:embed="rId6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8214359" y="237743"/>
            <a:ext cx="755903" cy="740663"/>
          </a:xfrm>
          <a:prstGeom prst="rect">
            <a:avLst/>
          </a:prstGeom>
          <a:blipFill>
            <a:blip r:embed="rId6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76600" y="375047"/>
            <a:ext cx="1955546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ПРАХ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8739" y="1332905"/>
            <a:ext cx="8923655" cy="4001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b="1" smtClean="0">
                <a:solidFill>
                  <a:srgbClr val="FF0000"/>
                </a:solidFill>
                <a:latin typeface="Times New Roman"/>
                <a:cs typeface="Times New Roman"/>
              </a:rPr>
              <a:t>Са</a:t>
            </a:r>
            <a:r>
              <a:rPr lang="sr-Cyrl-ME" sz="3000" b="1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2+</a:t>
            </a:r>
            <a:r>
              <a:rPr sz="30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000" dirty="0" smtClean="0">
                <a:latin typeface="Times New Roman"/>
                <a:cs typeface="Times New Roman"/>
              </a:rPr>
              <a:t>јон </a:t>
            </a:r>
            <a:r>
              <a:rPr sz="3000" spc="-5" smtClean="0">
                <a:latin typeface="Times New Roman"/>
                <a:cs typeface="Times New Roman"/>
              </a:rPr>
              <a:t>је </a:t>
            </a:r>
            <a:r>
              <a:rPr sz="3000" smtClean="0">
                <a:latin typeface="Times New Roman"/>
                <a:cs typeface="Times New Roman"/>
              </a:rPr>
              <a:t>битан</a:t>
            </a:r>
            <a:r>
              <a:rPr lang="sr-Cyrl-ME" sz="3000" dirty="0" smtClean="0">
                <a:latin typeface="Times New Roman"/>
                <a:cs typeface="Times New Roman"/>
              </a:rPr>
              <a:t>. М</a:t>
            </a:r>
            <a:r>
              <a:rPr sz="3000" smtClean="0">
                <a:latin typeface="Times New Roman"/>
                <a:cs typeface="Times New Roman"/>
              </a:rPr>
              <a:t>оже </a:t>
            </a:r>
            <a:r>
              <a:rPr sz="3000" dirty="0">
                <a:latin typeface="Times New Roman"/>
                <a:cs typeface="Times New Roman"/>
              </a:rPr>
              <a:t>да га </a:t>
            </a:r>
            <a:r>
              <a:rPr sz="3000">
                <a:latin typeface="Times New Roman"/>
                <a:cs typeface="Times New Roman"/>
              </a:rPr>
              <a:t>замени </a:t>
            </a:r>
            <a:r>
              <a:rPr sz="3000" smtClean="0">
                <a:latin typeface="Times New Roman"/>
                <a:cs typeface="Times New Roman"/>
              </a:rPr>
              <a:t>стронцијум</a:t>
            </a:r>
            <a:r>
              <a:rPr lang="sr-Cyrl-ME" sz="3000" dirty="0" smtClean="0">
                <a:latin typeface="Times New Roman"/>
                <a:cs typeface="Times New Roman"/>
              </a:rPr>
              <a:t> </a:t>
            </a:r>
            <a:r>
              <a:rPr lang="sr-Latn-ME" sz="3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Sr</a:t>
            </a:r>
            <a:r>
              <a:rPr lang="sr-Latn-ME" sz="3000" b="1" dirty="0" smtClean="0">
                <a:latin typeface="Times New Roman"/>
                <a:cs typeface="Times New Roman"/>
              </a:rPr>
              <a:t>,</a:t>
            </a:r>
            <a:r>
              <a:rPr sz="3000" smtClean="0">
                <a:latin typeface="Times New Roman"/>
                <a:cs typeface="Times New Roman"/>
              </a:rPr>
              <a:t>  </a:t>
            </a:r>
            <a:r>
              <a:rPr sz="3000" dirty="0">
                <a:latin typeface="Times New Roman"/>
                <a:cs typeface="Times New Roman"/>
              </a:rPr>
              <a:t>јер </a:t>
            </a:r>
            <a:r>
              <a:rPr sz="3000">
                <a:latin typeface="Times New Roman"/>
                <a:cs typeface="Times New Roman"/>
              </a:rPr>
              <a:t>је </a:t>
            </a:r>
            <a:r>
              <a:rPr lang="sr-Cyrl-ME" sz="3000" dirty="0" smtClean="0">
                <a:latin typeface="Times New Roman"/>
                <a:cs typeface="Times New Roman"/>
              </a:rPr>
              <a:t>биокомпатибилан и рентген-</a:t>
            </a:r>
            <a:r>
              <a:rPr sz="3000" smtClean="0">
                <a:latin typeface="Times New Roman"/>
                <a:cs typeface="Times New Roman"/>
              </a:rPr>
              <a:t>контрастан</a:t>
            </a:r>
            <a:r>
              <a:rPr lang="en-US" sz="3000" dirty="0" smtClean="0">
                <a:latin typeface="Times New Roman"/>
                <a:cs typeface="Times New Roman"/>
              </a:rPr>
              <a:t> </a:t>
            </a:r>
            <a:r>
              <a:rPr lang="en-US" sz="3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?</a:t>
            </a:r>
            <a:r>
              <a:rPr lang="sr-Cyrl-ME" sz="3000" dirty="0" smtClean="0">
                <a:latin typeface="Times New Roman"/>
                <a:cs typeface="Times New Roman"/>
              </a:rPr>
              <a:t>;</a:t>
            </a:r>
            <a:r>
              <a:rPr sz="300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endParaRPr lang="sr-Cyrl-ME" sz="3000" dirty="0" smtClean="0">
              <a:solidFill>
                <a:srgbClr val="0000CC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b="1" smtClean="0">
                <a:solidFill>
                  <a:srgbClr val="FF0000"/>
                </a:solidFill>
                <a:latin typeface="Times New Roman"/>
                <a:cs typeface="Times New Roman"/>
              </a:rPr>
              <a:t>сличне </a:t>
            </a:r>
            <a:r>
              <a:rPr sz="3000" b="1" dirty="0">
                <a:solidFill>
                  <a:srgbClr val="FF0000"/>
                </a:solidFill>
                <a:latin typeface="Times New Roman"/>
                <a:cs typeface="Times New Roman"/>
              </a:rPr>
              <a:t>је пoларности и  величине атома као Са </a:t>
            </a:r>
            <a:r>
              <a:rPr sz="3000" dirty="0">
                <a:latin typeface="Times New Roman"/>
                <a:cs typeface="Times New Roman"/>
              </a:rPr>
              <a:t>тако </a:t>
            </a:r>
            <a:r>
              <a:rPr sz="3000">
                <a:latin typeface="Times New Roman"/>
                <a:cs typeface="Times New Roman"/>
              </a:rPr>
              <a:t>да </a:t>
            </a:r>
            <a:r>
              <a:rPr lang="sr-Cyrl-ME" sz="3000" dirty="0" smtClean="0">
                <a:latin typeface="Times New Roman"/>
                <a:cs typeface="Times New Roman"/>
              </a:rPr>
              <a:t>се</a:t>
            </a:r>
            <a:r>
              <a:rPr sz="3000" smtClean="0">
                <a:latin typeface="Times New Roman"/>
                <a:cs typeface="Times New Roman"/>
              </a:rPr>
              <a:t> доби</a:t>
            </a:r>
            <a:r>
              <a:rPr lang="sr-Cyrl-ME" sz="3000" dirty="0" smtClean="0">
                <a:latin typeface="Times New Roman"/>
                <a:cs typeface="Times New Roman"/>
              </a:rPr>
              <a:t>ја</a:t>
            </a:r>
            <a:r>
              <a:rPr sz="3000" smtClean="0">
                <a:latin typeface="Times New Roman"/>
                <a:cs typeface="Times New Roman"/>
              </a:rPr>
              <a:t> </a:t>
            </a:r>
            <a:r>
              <a:rPr sz="3000" b="1" smtClean="0">
                <a:solidFill>
                  <a:srgbClr val="FF0000"/>
                </a:solidFill>
                <a:latin typeface="Times New Roman"/>
                <a:cs typeface="Times New Roman"/>
              </a:rPr>
              <a:t>стронцијум-хидроксиапатит </a:t>
            </a:r>
            <a:r>
              <a:rPr sz="3000">
                <a:latin typeface="Times New Roman"/>
                <a:cs typeface="Times New Roman"/>
              </a:rPr>
              <a:t>уместо</a:t>
            </a:r>
            <a:r>
              <a:rPr sz="3000" spc="-55">
                <a:latin typeface="Times New Roman"/>
                <a:cs typeface="Times New Roman"/>
              </a:rPr>
              <a:t> </a:t>
            </a:r>
            <a:r>
              <a:rPr sz="3000" smtClean="0">
                <a:latin typeface="Times New Roman"/>
                <a:cs typeface="Times New Roman"/>
              </a:rPr>
              <a:t>Са–хидроксиапатита</a:t>
            </a:r>
            <a:endParaRPr sz="3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>
                <a:latin typeface="Times New Roman"/>
                <a:cs typeface="Times New Roman"/>
              </a:rPr>
              <a:t>Код </a:t>
            </a:r>
            <a:r>
              <a:rPr sz="3000" smtClean="0">
                <a:latin typeface="Times New Roman"/>
                <a:cs typeface="Times New Roman"/>
              </a:rPr>
              <a:t>реминерализације</a:t>
            </a:r>
            <a:r>
              <a:rPr lang="sr-Latn-ME" sz="3000" dirty="0" smtClean="0">
                <a:latin typeface="Times New Roman"/>
                <a:cs typeface="Times New Roman"/>
              </a:rPr>
              <a:t>,</a:t>
            </a:r>
            <a:r>
              <a:rPr sz="3000" smtClean="0"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Са који се </a:t>
            </a:r>
            <a:r>
              <a:rPr sz="3000">
                <a:latin typeface="Times New Roman"/>
                <a:cs typeface="Times New Roman"/>
              </a:rPr>
              <a:t>губи</a:t>
            </a:r>
            <a:r>
              <a:rPr sz="3000" spc="-95">
                <a:latin typeface="Times New Roman"/>
                <a:cs typeface="Times New Roman"/>
              </a:rPr>
              <a:t> </a:t>
            </a:r>
            <a:r>
              <a:rPr sz="3000" smtClean="0">
                <a:latin typeface="Times New Roman"/>
                <a:cs typeface="Times New Roman"/>
              </a:rPr>
              <a:t>каријесом</a:t>
            </a:r>
            <a:r>
              <a:rPr lang="sr-Latn-ME" sz="3000" dirty="0" smtClean="0">
                <a:latin typeface="Times New Roman"/>
                <a:cs typeface="Times New Roman"/>
              </a:rPr>
              <a:t>,</a:t>
            </a:r>
            <a:endParaRPr sz="30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3000" dirty="0">
                <a:latin typeface="Times New Roman"/>
                <a:cs typeface="Times New Roman"/>
              </a:rPr>
              <a:t>могуће је </a:t>
            </a:r>
            <a:r>
              <a:rPr sz="3000">
                <a:latin typeface="Times New Roman"/>
                <a:cs typeface="Times New Roman"/>
              </a:rPr>
              <a:t>заменити</a:t>
            </a:r>
            <a:r>
              <a:rPr sz="3000" spc="-110">
                <a:latin typeface="Times New Roman"/>
                <a:cs typeface="Times New Roman"/>
              </a:rPr>
              <a:t> </a:t>
            </a:r>
            <a:r>
              <a:rPr sz="3000" spc="-5" smtClean="0">
                <a:latin typeface="Times New Roman"/>
                <a:cs typeface="Times New Roman"/>
              </a:rPr>
              <a:t>Sr</a:t>
            </a:r>
            <a:endParaRPr sz="30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b="1" smtClean="0">
                <a:solidFill>
                  <a:srgbClr val="FF0000"/>
                </a:solidFill>
                <a:latin typeface="Times New Roman"/>
                <a:cs typeface="Times New Roman"/>
              </a:rPr>
              <a:t>Sr</a:t>
            </a:r>
            <a:r>
              <a:rPr sz="300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3000" dirty="0">
                <a:latin typeface="Times New Roman"/>
                <a:cs typeface="Times New Roman"/>
              </a:rPr>
              <a:t>има</a:t>
            </a:r>
            <a:r>
              <a:rPr sz="300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3000" b="1" dirty="0">
                <a:solidFill>
                  <a:srgbClr val="FF0000"/>
                </a:solidFill>
                <a:latin typeface="Times New Roman"/>
                <a:cs typeface="Times New Roman"/>
              </a:rPr>
              <a:t>антикариогено</a:t>
            </a:r>
            <a:r>
              <a:rPr sz="3000" b="1" spc="-8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000" b="1" dirty="0">
                <a:solidFill>
                  <a:srgbClr val="FF0000"/>
                </a:solidFill>
                <a:latin typeface="Times New Roman"/>
                <a:cs typeface="Times New Roman"/>
              </a:rPr>
              <a:t>дејство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5327" y="150422"/>
            <a:ext cx="8948673" cy="992578"/>
          </a:xfrm>
          <a:prstGeom prst="rect">
            <a:avLst/>
          </a:prstGeom>
        </p:spPr>
        <p:txBody>
          <a:bodyPr vert="horz" wrap="square" lIns="0" tIns="373379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4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ТЕЧН</a:t>
            </a:r>
            <a:r>
              <a:rPr sz="4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1544960"/>
            <a:ext cx="5184775" cy="43986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lang="sr-Cyrl-ME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</a:t>
            </a:r>
            <a:r>
              <a:rPr sz="28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одени </a:t>
            </a: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раствор  </a:t>
            </a:r>
            <a:r>
              <a:rPr sz="2800" b="1" spc="-5">
                <a:solidFill>
                  <a:srgbClr val="FF0000"/>
                </a:solidFill>
                <a:latin typeface="Times New Roman"/>
                <a:cs typeface="Times New Roman"/>
              </a:rPr>
              <a:t>кополимера </a:t>
            </a:r>
            <a:r>
              <a:rPr sz="28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полиакрилне</a:t>
            </a:r>
            <a:r>
              <a:rPr lang="sr-Cyrl-ME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(35%)</a:t>
            </a:r>
            <a:r>
              <a:rPr sz="28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,  итаконске</a:t>
            </a:r>
            <a:r>
              <a:rPr lang="sr-Cyrl-ME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,</a:t>
            </a:r>
            <a:r>
              <a:rPr sz="28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 малеинске</a:t>
            </a:r>
            <a:r>
              <a:rPr lang="sr-Cyrl-ME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sz="28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са  </a:t>
            </a:r>
            <a:r>
              <a:rPr sz="2800" b="1" spc="-5">
                <a:solidFill>
                  <a:srgbClr val="FF0000"/>
                </a:solidFill>
                <a:latin typeface="Times New Roman"/>
                <a:cs typeface="Times New Roman"/>
              </a:rPr>
              <a:t>додатком </a:t>
            </a:r>
            <a:r>
              <a:rPr sz="28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тартарне</a:t>
            </a:r>
            <a:r>
              <a:rPr lang="sr-Cyrl-ME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тј. </a:t>
            </a:r>
            <a:r>
              <a:rPr sz="28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винске</a:t>
            </a:r>
            <a:r>
              <a:rPr sz="2800" spc="-5" smtClean="0">
                <a:solidFill>
                  <a:srgbClr val="0000CC"/>
                </a:solidFill>
                <a:latin typeface="Times New Roman"/>
                <a:cs typeface="Times New Roman"/>
              </a:rPr>
              <a:t>  </a:t>
            </a:r>
            <a:r>
              <a:rPr sz="2800" spc="-5" smtClean="0">
                <a:solidFill>
                  <a:srgbClr val="FF0000"/>
                </a:solidFill>
                <a:latin typeface="Times New Roman"/>
                <a:cs typeface="Times New Roman"/>
              </a:rPr>
              <a:t>кис</a:t>
            </a:r>
            <a:r>
              <a:rPr lang="sr-Cyrl-ME" sz="28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елине </a:t>
            </a:r>
            <a:r>
              <a:rPr lang="sr-Cyrl-ME" sz="2800" spc="-5" dirty="0" smtClean="0">
                <a:latin typeface="Times New Roman"/>
                <a:cs typeface="Times New Roman"/>
              </a:rPr>
              <a:t>(5-15%: утиче на</a:t>
            </a:r>
            <a:r>
              <a:rPr sz="2800" spc="-5" smtClean="0">
                <a:latin typeface="Times New Roman"/>
                <a:cs typeface="Times New Roman"/>
              </a:rPr>
              <a:t> стврдњавањ</a:t>
            </a:r>
            <a:r>
              <a:rPr lang="sr-Cyrl-ME" sz="2800" spc="-5" dirty="0" smtClean="0">
                <a:latin typeface="Times New Roman"/>
                <a:cs typeface="Times New Roman"/>
              </a:rPr>
              <a:t>е)</a:t>
            </a:r>
          </a:p>
          <a:p>
            <a:pPr marL="355600" marR="5080" indent="-342900">
              <a:lnSpc>
                <a:spcPct val="100000"/>
              </a:lnSpc>
              <a:tabLst>
                <a:tab pos="354965" algn="l"/>
                <a:tab pos="355600" algn="l"/>
              </a:tabLst>
            </a:pPr>
            <a:endParaRPr sz="2800">
              <a:latin typeface="Times New Roman"/>
              <a:cs typeface="Times New Roman"/>
            </a:endParaRPr>
          </a:p>
          <a:p>
            <a:pPr marL="355600" marR="27305" indent="-342900">
              <a:lnSpc>
                <a:spcPct val="100000"/>
              </a:lnSpc>
              <a:spcBef>
                <a:spcPts val="67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b="1" spc="-5" smtClean="0">
                <a:solidFill>
                  <a:srgbClr val="C00000"/>
                </a:solidFill>
                <a:latin typeface="Times New Roman"/>
                <a:cs typeface="Times New Roman"/>
              </a:rPr>
              <a:t>већи  </a:t>
            </a:r>
            <a:r>
              <a:rPr sz="2800" b="1" spc="-5" dirty="0">
                <a:solidFill>
                  <a:srgbClr val="C00000"/>
                </a:solidFill>
                <a:latin typeface="Times New Roman"/>
                <a:cs typeface="Times New Roman"/>
              </a:rPr>
              <a:t>број карбоксилних група  осигурава </a:t>
            </a:r>
            <a:r>
              <a:rPr sz="2800" b="1" spc="-5">
                <a:solidFill>
                  <a:srgbClr val="C00000"/>
                </a:solidFill>
                <a:latin typeface="Times New Roman"/>
                <a:cs typeface="Times New Roman"/>
              </a:rPr>
              <a:t>већу</a:t>
            </a:r>
            <a:r>
              <a:rPr sz="2800" b="1" spc="-3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800" b="1" spc="-5" smtClean="0">
                <a:solidFill>
                  <a:srgbClr val="C00000"/>
                </a:solidFill>
                <a:latin typeface="Times New Roman"/>
                <a:cs typeface="Times New Roman"/>
              </a:rPr>
              <a:t>реактивност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66028" y="1938273"/>
            <a:ext cx="3378835" cy="3806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46990" indent="-342900">
              <a:lnSpc>
                <a:spcPct val="100000"/>
              </a:lnSpc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800" b="1" spc="-5">
                <a:latin typeface="Times New Roman"/>
                <a:cs typeface="Times New Roman"/>
              </a:rPr>
              <a:t>Полиакрилна</a:t>
            </a:r>
            <a:r>
              <a:rPr sz="2800" b="1" spc="-40">
                <a:latin typeface="Times New Roman"/>
                <a:cs typeface="Times New Roman"/>
              </a:rPr>
              <a:t> </a:t>
            </a:r>
            <a:endParaRPr lang="sr-Cyrl-ME" sz="2800" b="1" spc="-40" dirty="0" smtClean="0">
              <a:latin typeface="Times New Roman"/>
              <a:cs typeface="Times New Roman"/>
            </a:endParaRPr>
          </a:p>
          <a:p>
            <a:pPr marL="355600" marR="46990" indent="-3429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sr-Cyrl-ME" sz="2800" b="1" spc="-40" dirty="0" smtClean="0">
                <a:latin typeface="Times New Roman"/>
                <a:cs typeface="Times New Roman"/>
              </a:rPr>
              <a:t>    </a:t>
            </a:r>
            <a:r>
              <a:rPr sz="2800" b="1" spc="-10" smtClean="0">
                <a:latin typeface="Times New Roman"/>
                <a:cs typeface="Times New Roman"/>
              </a:rPr>
              <a:t>  </a:t>
            </a:r>
            <a:r>
              <a:rPr lang="sr-Cyrl-ME" sz="2800" b="1" spc="-10" dirty="0" smtClean="0">
                <a:latin typeface="Times New Roman"/>
                <a:cs typeface="Times New Roman"/>
              </a:rPr>
              <a:t>35 - </a:t>
            </a:r>
            <a:r>
              <a:rPr sz="2800" b="1" spc="-5" smtClean="0">
                <a:latin typeface="Times New Roman"/>
                <a:cs typeface="Times New Roman"/>
              </a:rPr>
              <a:t>47,5</a:t>
            </a:r>
            <a:r>
              <a:rPr sz="2800" b="1" spc="-5" dirty="0">
                <a:latin typeface="Times New Roman"/>
                <a:cs typeface="Times New Roman"/>
              </a:rPr>
              <a:t>%</a:t>
            </a:r>
            <a:endParaRPr sz="2800">
              <a:latin typeface="Times New Roman"/>
              <a:cs typeface="Times New Roman"/>
            </a:endParaRPr>
          </a:p>
          <a:p>
            <a:pPr marL="355600" marR="564515" indent="-342900">
              <a:lnSpc>
                <a:spcPct val="100000"/>
              </a:lnSpc>
              <a:spcBef>
                <a:spcPts val="6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800" b="1" spc="-5">
                <a:latin typeface="Times New Roman"/>
                <a:cs typeface="Times New Roman"/>
              </a:rPr>
              <a:t>Итаконска</a:t>
            </a:r>
            <a:r>
              <a:rPr sz="2800" b="1" spc="-85">
                <a:latin typeface="Times New Roman"/>
                <a:cs typeface="Times New Roman"/>
              </a:rPr>
              <a:t> </a:t>
            </a:r>
            <a:r>
              <a:rPr sz="2800" b="1" spc="-5" smtClean="0">
                <a:latin typeface="Times New Roman"/>
                <a:cs typeface="Times New Roman"/>
              </a:rPr>
              <a:t>и  </a:t>
            </a:r>
            <a:r>
              <a:rPr lang="sr-Cyrl-ME" sz="2800" b="1" spc="-5" dirty="0" smtClean="0">
                <a:latin typeface="Times New Roman"/>
                <a:cs typeface="Times New Roman"/>
              </a:rPr>
              <a:t>м</a:t>
            </a:r>
            <a:r>
              <a:rPr sz="2800" b="1" spc="-5" smtClean="0">
                <a:latin typeface="Times New Roman"/>
                <a:cs typeface="Times New Roman"/>
              </a:rPr>
              <a:t>алеинска</a:t>
            </a:r>
            <a:endParaRPr lang="sr-Cyrl-ME" sz="2800" b="1" spc="-5" dirty="0" smtClean="0">
              <a:latin typeface="Times New Roman"/>
              <a:cs typeface="Times New Roman"/>
            </a:endParaRPr>
          </a:p>
          <a:p>
            <a:pPr marL="355600" marR="564515" indent="-342900">
              <a:spcBef>
                <a:spcPts val="6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lang="sr-Cyrl-ME" sz="2800" b="1" spc="-5" dirty="0" smtClean="0">
                <a:latin typeface="Times New Roman"/>
                <a:cs typeface="Times New Roman"/>
              </a:rPr>
              <a:t>Тартарна</a:t>
            </a:r>
            <a:r>
              <a:rPr lang="sr-Cyrl-ME" sz="2800" b="1" spc="-55" dirty="0" smtClean="0">
                <a:latin typeface="Times New Roman"/>
                <a:cs typeface="Times New Roman"/>
              </a:rPr>
              <a:t> </a:t>
            </a:r>
            <a:r>
              <a:rPr lang="sr-Cyrl-ME" sz="2800" b="1" spc="-5" dirty="0" smtClean="0">
                <a:latin typeface="Times New Roman"/>
                <a:cs typeface="Times New Roman"/>
              </a:rPr>
              <a:t>(винска)  </a:t>
            </a:r>
            <a:r>
              <a:rPr lang="sr-Cyrl-ME" sz="2800" b="1" dirty="0" smtClean="0">
                <a:latin typeface="Times New Roman"/>
                <a:cs typeface="Times New Roman"/>
              </a:rPr>
              <a:t>5%</a:t>
            </a:r>
          </a:p>
          <a:p>
            <a:pPr marL="355600" marR="564515" indent="-342900">
              <a:spcBef>
                <a:spcPts val="670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70"/>
              </a:spcBef>
              <a:tabLst>
                <a:tab pos="354965" algn="l"/>
              </a:tabLst>
            </a:pPr>
            <a:r>
              <a:rPr sz="2800" spc="-5" dirty="0">
                <a:latin typeface="Times New Roman"/>
                <a:cs typeface="Times New Roman"/>
              </a:rPr>
              <a:t>•	</a:t>
            </a:r>
            <a:r>
              <a:rPr sz="2800" b="1" spc="-5" dirty="0">
                <a:latin typeface="Times New Roman"/>
                <a:cs typeface="Times New Roman"/>
              </a:rPr>
              <a:t>Вода</a:t>
            </a:r>
            <a:r>
              <a:rPr sz="2800" b="1" spc="-100" dirty="0">
                <a:latin typeface="Times New Roman"/>
                <a:cs typeface="Times New Roman"/>
              </a:rPr>
              <a:t> </a:t>
            </a:r>
            <a:r>
              <a:rPr sz="2800" b="1">
                <a:latin typeface="Times New Roman"/>
                <a:cs typeface="Times New Roman"/>
              </a:rPr>
              <a:t>47,5</a:t>
            </a:r>
            <a:r>
              <a:rPr sz="2800" b="1" smtClean="0">
                <a:latin typeface="Times New Roman"/>
                <a:cs typeface="Times New Roman"/>
              </a:rPr>
              <a:t>%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6866" name="AutoShape 2" descr="Image result for Tartaric aci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8" name="AutoShape 4" descr="Image result for Tartaric aci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663" y="300990"/>
            <a:ext cx="8948673" cy="954106"/>
          </a:xfrm>
          <a:prstGeom prst="rect">
            <a:avLst/>
          </a:prstGeom>
        </p:spPr>
        <p:txBody>
          <a:bodyPr vert="horz" wrap="square" lIns="0" tIns="335279" rIns="0" bIns="0" rtlCol="0">
            <a:spAutoFit/>
          </a:bodyPr>
          <a:lstStyle/>
          <a:p>
            <a:pPr marL="3073400">
              <a:lnSpc>
                <a:spcPct val="100000"/>
              </a:lnSpc>
            </a:pPr>
            <a:r>
              <a:rPr sz="4000" b="1" spc="5" dirty="0">
                <a:solidFill>
                  <a:srgbClr val="FF0000"/>
                </a:solidFill>
                <a:latin typeface="Times New Roman"/>
                <a:cs typeface="Times New Roman"/>
              </a:rPr>
              <a:t>ТЕЧН</a:t>
            </a:r>
            <a:r>
              <a:rPr sz="40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sz="4000" b="1" dirty="0">
                <a:solidFill>
                  <a:srgbClr val="FF0000"/>
                </a:solidFill>
                <a:latin typeface="Times New Roman"/>
                <a:cs typeface="Times New Roman"/>
              </a:rPr>
              <a:t>СТ</a:t>
            </a:r>
            <a:endParaRPr sz="40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140" y="1632965"/>
            <a:ext cx="7749540" cy="25648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smtClean="0">
                <a:latin typeface="Times New Roman"/>
                <a:cs typeface="Times New Roman"/>
              </a:rPr>
              <a:t>Додавање</a:t>
            </a:r>
            <a:r>
              <a:rPr sz="3200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тартарне </a:t>
            </a:r>
            <a:r>
              <a:rPr sz="3200" b="1" spc="5" smtClean="0">
                <a:solidFill>
                  <a:srgbClr val="FF0000"/>
                </a:solidFill>
                <a:latin typeface="Times New Roman"/>
                <a:cs typeface="Times New Roman"/>
              </a:rPr>
              <a:t>ки</a:t>
            </a:r>
            <a:r>
              <a:rPr lang="sr-Cyrl-ME" sz="3200" b="1" spc="5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селине</a:t>
            </a:r>
            <a:r>
              <a:rPr sz="3200" b="1" spc="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1">
                <a:solidFill>
                  <a:srgbClr val="FF0000"/>
                </a:solidFill>
                <a:latin typeface="Times New Roman"/>
                <a:cs typeface="Times New Roman"/>
              </a:rPr>
              <a:t>продужава 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време</a:t>
            </a:r>
            <a:r>
              <a:rPr lang="sr-Cyrl-ME" sz="3200" b="1" dirty="0" smtClean="0">
                <a:latin typeface="Times New Roman"/>
                <a:cs typeface="Times New Roman"/>
              </a:rPr>
              <a:t>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рад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а 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3200" dirty="0" smtClean="0">
                <a:latin typeface="Times New Roman"/>
                <a:cs typeface="Times New Roman"/>
              </a:rPr>
              <a:t>(</a:t>
            </a:r>
            <a:r>
              <a:rPr sz="3200" b="1" smtClean="0">
                <a:solidFill>
                  <a:srgbClr val="C00000"/>
                </a:solidFill>
                <a:latin typeface="Times New Roman"/>
                <a:cs typeface="Times New Roman"/>
              </a:rPr>
              <a:t>инхибиш</a:t>
            </a:r>
            <a:r>
              <a:rPr lang="sr-Cyrl-ME" sz="32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е</a:t>
            </a:r>
            <a:r>
              <a:rPr sz="3200" b="1" smtClean="0">
                <a:solidFill>
                  <a:srgbClr val="C00000"/>
                </a:solidFill>
                <a:latin typeface="Times New Roman"/>
                <a:cs typeface="Times New Roman"/>
              </a:rPr>
              <a:t>  </a:t>
            </a:r>
            <a:r>
              <a:rPr sz="3200" dirty="0">
                <a:solidFill>
                  <a:srgbClr val="C00000"/>
                </a:solidFill>
                <a:latin typeface="Times New Roman"/>
                <a:cs typeface="Times New Roman"/>
              </a:rPr>
              <a:t>јонизацију </a:t>
            </a:r>
            <a:r>
              <a:rPr sz="3200">
                <a:solidFill>
                  <a:srgbClr val="C00000"/>
                </a:solidFill>
                <a:latin typeface="Times New Roman"/>
                <a:cs typeface="Times New Roman"/>
              </a:rPr>
              <a:t>полиакрилне </a:t>
            </a:r>
            <a:r>
              <a:rPr sz="3200" smtClean="0">
                <a:solidFill>
                  <a:srgbClr val="C00000"/>
                </a:solidFill>
                <a:latin typeface="Times New Roman"/>
                <a:cs typeface="Times New Roman"/>
              </a:rPr>
              <a:t>кис</a:t>
            </a:r>
            <a:r>
              <a:rPr lang="sr-Cyrl-ME" sz="32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елине</a:t>
            </a:r>
            <a:r>
              <a:rPr lang="sr-Cyrl-ME" sz="3200" dirty="0" smtClean="0">
                <a:latin typeface="Times New Roman"/>
                <a:cs typeface="Times New Roman"/>
              </a:rPr>
              <a:t>)</a:t>
            </a:r>
            <a:endParaRPr sz="3200">
              <a:latin typeface="Times New Roman"/>
              <a:cs typeface="Times New Roman"/>
            </a:endParaRPr>
          </a:p>
          <a:p>
            <a:pPr marL="355600" marR="721995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4965" algn="l"/>
                <a:tab pos="355600" algn="l"/>
              </a:tabLst>
            </a:pP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о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већава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компресион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 чврстоћ</a:t>
            </a:r>
            <a:r>
              <a:rPr lang="sr-Cyrl-ME" sz="3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у</a:t>
            </a:r>
            <a:r>
              <a:rPr sz="32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>
                <a:latin typeface="Times New Roman"/>
                <a:cs typeface="Times New Roman"/>
              </a:rPr>
              <a:t>везаног </a:t>
            </a:r>
            <a:r>
              <a:rPr sz="3200" smtClean="0">
                <a:latin typeface="Times New Roman"/>
                <a:cs typeface="Times New Roman"/>
              </a:rPr>
              <a:t>ГЈЦ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SETTING REACTIONWhen the powder &amp;  liquid are  mixed, Surface of  glass particles are  attacked by acid.Then Ca, Al, sodiu...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44115" t="33700" r="5495" b="9157"/>
          <a:stretch>
            <a:fillRect/>
          </a:stretch>
        </p:blipFill>
        <p:spPr bwMode="auto">
          <a:xfrm>
            <a:off x="5400000" y="1447801"/>
            <a:ext cx="3744000" cy="3184305"/>
          </a:xfrm>
          <a:prstGeom prst="rect">
            <a:avLst/>
          </a:prstGeom>
          <a:noFill/>
        </p:spPr>
      </p:pic>
      <p:sp>
        <p:nvSpPr>
          <p:cNvPr id="3" name="object 2"/>
          <p:cNvSpPr txBox="1"/>
          <p:nvPr/>
        </p:nvSpPr>
        <p:spPr>
          <a:xfrm>
            <a:off x="0" y="404114"/>
            <a:ext cx="91440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0485">
              <a:lnSpc>
                <a:spcPct val="100000"/>
              </a:lnSpc>
            </a:pPr>
            <a:r>
              <a:rPr sz="30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РЕАКЦИЈА</a:t>
            </a:r>
            <a:r>
              <a:rPr lang="sr-Cyrl-ME" sz="30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000" b="1" smtClean="0">
                <a:solidFill>
                  <a:srgbClr val="FF0000"/>
                </a:solidFill>
                <a:latin typeface="Times New Roman"/>
                <a:cs typeface="Times New Roman"/>
              </a:rPr>
              <a:t>ВЕЗ</a:t>
            </a:r>
            <a:r>
              <a:rPr sz="3000" b="1" spc="-15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30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ВАЊА</a:t>
            </a:r>
            <a:r>
              <a:rPr lang="sr-Cyrl-ME" sz="30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– СТВРДЊАВАЊА  ГЈЦ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-228600" y="1219200"/>
            <a:ext cx="9144000" cy="57246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100000"/>
              </a:lnSpc>
              <a:tabLst>
                <a:tab pos="354965" algn="l"/>
                <a:tab pos="355600" algn="l"/>
              </a:tabLst>
            </a:pPr>
            <a:r>
              <a:rPr lang="sr-Cyrl-ME" sz="26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</a:t>
            </a:r>
            <a:r>
              <a:rPr sz="26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Ацидо </a:t>
            </a:r>
            <a:r>
              <a:rPr sz="26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-базна </a:t>
            </a:r>
            <a:r>
              <a:rPr sz="2600" b="1" spc="-5">
                <a:solidFill>
                  <a:srgbClr val="FF0000"/>
                </a:solidFill>
                <a:latin typeface="Times New Roman"/>
                <a:cs typeface="Times New Roman"/>
              </a:rPr>
              <a:t>реакција </a:t>
            </a:r>
            <a:r>
              <a:rPr lang="sr-Cyrl-ME" sz="26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sr-Cyrl-ME" sz="26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sz="2600" b="0" spc="-5" smtClean="0">
                <a:solidFill>
                  <a:schemeClr val="tx1"/>
                </a:solidFill>
                <a:latin typeface="Times New Roman"/>
                <a:cs typeface="Times New Roman"/>
              </a:rPr>
              <a:t>између  </a:t>
            </a:r>
            <a:r>
              <a:rPr sz="2600" b="0" spc="-5">
                <a:solidFill>
                  <a:schemeClr val="tx1"/>
                </a:solidFill>
                <a:latin typeface="Times New Roman"/>
                <a:cs typeface="Times New Roman"/>
              </a:rPr>
              <a:t>поликиселине </a:t>
            </a:r>
            <a:r>
              <a:rPr sz="2600" b="0" spc="-5" smtClean="0">
                <a:solidFill>
                  <a:schemeClr val="tx1"/>
                </a:solidFill>
                <a:latin typeface="Times New Roman"/>
                <a:cs typeface="Times New Roman"/>
              </a:rPr>
              <a:t>и</a:t>
            </a:r>
            <a:r>
              <a:rPr sz="2600" b="0" spc="5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sr-Cyrl-ME" sz="2600" b="0" spc="5" dirty="0" smtClean="0">
                <a:solidFill>
                  <a:schemeClr val="tx1"/>
                </a:solidFill>
                <a:latin typeface="Times New Roman"/>
                <a:cs typeface="Times New Roman"/>
              </a:rPr>
              <a:t/>
            </a:r>
            <a:br>
              <a:rPr lang="sr-Cyrl-ME" sz="2600" b="0" spc="5" dirty="0" smtClean="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sz="2600" b="0" spc="-5" smtClean="0">
                <a:solidFill>
                  <a:schemeClr val="tx1"/>
                </a:solidFill>
                <a:latin typeface="Times New Roman"/>
                <a:cs typeface="Times New Roman"/>
              </a:rPr>
              <a:t>калцијум-алумино-</a:t>
            </a: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силиката.</a:t>
            </a:r>
            <a:r>
              <a:rPr lang="sr-Cyrl-ME" sz="24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/>
            </a:r>
            <a:br>
              <a:rPr lang="sr-Cyrl-ME" sz="24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sr-Cyrl-ME" sz="28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/>
            </a:r>
            <a:br>
              <a:rPr lang="sr-Cyrl-ME" sz="28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sr-Cyrl-ME" sz="28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1) 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</a:t>
            </a:r>
            <a:r>
              <a:rPr lang="sr-Cyrl-ME" sz="2600" spc="-5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 јони</a:t>
            </a:r>
            <a: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киселине</a:t>
            </a:r>
            <a: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истискују</a:t>
            </a:r>
            <a: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из праха </a:t>
            </a: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јоне 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Ca, Al, Na i F</a:t>
            </a:r>
            <a: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b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који се натапају у воденом </a:t>
            </a:r>
            <a:b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раствору – 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квашење честица стакла </a:t>
            </a:r>
            <a:r>
              <a:rPr lang="sr-Cyrl-ME" sz="28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/>
            </a:r>
            <a:br>
              <a:rPr lang="sr-Cyrl-ME" sz="28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</a:br>
            <a:r>
              <a:rPr lang="sr-Cyrl-ME" sz="28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/>
            </a:r>
            <a:br>
              <a:rPr lang="sr-Cyrl-ME" sz="28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2) у првим  сатима 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</a:t>
            </a:r>
            <a:r>
              <a:rPr lang="sr-Cyrl-ME" sz="2600" spc="-5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2+</a:t>
            </a:r>
            <a: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а касније 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Al </a:t>
            </a:r>
            <a:r>
              <a:rPr lang="sr-Cyrl-ME" sz="2600" spc="-5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3+ </a:t>
            </a:r>
            <a:r>
              <a:rPr lang="en-US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замењују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Н</a:t>
            </a:r>
            <a:r>
              <a:rPr lang="sr-Cyrl-ME" sz="2600" spc="-5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из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COOH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група поликиселина</a:t>
            </a:r>
            <a:r>
              <a:rPr lang="sr-Cyrl-ME" sz="260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, </a:t>
            </a: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и </a:t>
            </a:r>
            <a: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настају</a:t>
            </a:r>
            <a:r>
              <a:rPr lang="sr-Cyrl-ME" sz="26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 вишеструке 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металне</a:t>
            </a:r>
            <a:r>
              <a:rPr lang="sr-Cyrl-ME" sz="260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соли 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(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COO-Ca-Ca-OOC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</a:t>
            </a:r>
            <a:r>
              <a:rPr lang="en-US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=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калцијум поликарбоксилат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)</a:t>
            </a:r>
            <a:r>
              <a:rPr lang="sr-Cyrl-ME" sz="2600" spc="-5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>и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Al</a:t>
            </a:r>
            <a:r>
              <a:rPr lang="en-US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-</a:t>
            </a:r>
            <a:r>
              <a:rPr lang="sr-Cyrl-ME" sz="2600" b="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поликарбоксилат (после 24 сата и дуже).</a:t>
            </a:r>
            <a:r>
              <a:rPr lang="sr-Cyrl-ME" sz="2600" b="0" spc="-5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   </a:t>
            </a:r>
            <a:r>
              <a:rPr lang="sr-Cyrl-ME" sz="28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  <a:t/>
            </a:r>
            <a:br>
              <a:rPr lang="sr-Cyrl-ME" sz="2800" b="0" spc="-5" dirty="0" smtClean="0">
                <a:solidFill>
                  <a:schemeClr val="tx1"/>
                </a:solidFill>
                <a:latin typeface="Times New Roman"/>
                <a:cs typeface="Times New Roman"/>
              </a:rPr>
            </a:br>
            <a:endParaRPr sz="28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404114"/>
            <a:ext cx="9144000" cy="461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0485">
              <a:lnSpc>
                <a:spcPct val="100000"/>
              </a:lnSpc>
            </a:pPr>
            <a:r>
              <a:rPr sz="30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РЕАКЦИЈА</a:t>
            </a:r>
            <a:r>
              <a:rPr lang="sr-Cyrl-ME" sz="30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000" b="1" smtClean="0">
                <a:solidFill>
                  <a:srgbClr val="FF0000"/>
                </a:solidFill>
                <a:latin typeface="Times New Roman"/>
                <a:cs typeface="Times New Roman"/>
              </a:rPr>
              <a:t>ВЕЗ</a:t>
            </a:r>
            <a:r>
              <a:rPr sz="3000" b="1" spc="-15" smtClean="0">
                <a:solidFill>
                  <a:srgbClr val="FF0000"/>
                </a:solidFill>
                <a:latin typeface="Times New Roman"/>
                <a:cs typeface="Times New Roman"/>
              </a:rPr>
              <a:t>И</a:t>
            </a:r>
            <a:r>
              <a:rPr sz="30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ВАЊА</a:t>
            </a:r>
            <a:r>
              <a:rPr lang="sr-Cyrl-ME" sz="30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– СТВРДЊАВАЊА  ГЈЦ</a:t>
            </a:r>
            <a:endParaRPr sz="3000">
              <a:latin typeface="Times New Roman"/>
              <a:cs typeface="Times New Roman"/>
            </a:endParaRPr>
          </a:p>
        </p:txBody>
      </p:sp>
      <p:sp>
        <p:nvSpPr>
          <p:cNvPr id="3" name="object 4"/>
          <p:cNvSpPr txBox="1">
            <a:spLocks/>
          </p:cNvSpPr>
          <p:nvPr/>
        </p:nvSpPr>
        <p:spPr>
          <a:xfrm>
            <a:off x="0" y="1329928"/>
            <a:ext cx="9144000" cy="5909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lvl="0" indent="-342900">
              <a:tabLst>
                <a:tab pos="354965" algn="l"/>
                <a:tab pos="355600" algn="l"/>
              </a:tabLst>
            </a:pPr>
            <a:r>
              <a:rPr kumimoji="0" lang="sr-Cyrl-ME" sz="2800" b="0" i="0" u="none" strike="noStrike" kern="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 3) </a:t>
            </a:r>
            <a:r>
              <a:rPr kumimoji="0" lang="sr-Cyrl-ME" sz="2600" b="0" i="0" u="none" strike="noStrike" kern="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соли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Ca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spc="-5" dirty="0" smtClean="0">
                <a:latin typeface="Times New Roman"/>
                <a:cs typeface="Times New Roman"/>
              </a:rPr>
              <a:t>и </a:t>
            </a:r>
            <a:r>
              <a:rPr lang="sr-Latn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Al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spc="-5" dirty="0" smtClean="0">
                <a:latin typeface="Times New Roman"/>
                <a:cs typeface="Times New Roman"/>
              </a:rPr>
              <a:t>хидратишу у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Cyrl-ME" sz="26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желатинозни матрикс 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(гел),</a:t>
            </a:r>
          </a:p>
          <a:p>
            <a:pPr marL="355600" marR="5080" lvl="0" indent="-342900">
              <a:tabLst>
                <a:tab pos="354965" algn="l"/>
                <a:tab pos="355600" algn="l"/>
              </a:tabLst>
            </a:pP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   </a:t>
            </a:r>
            <a:r>
              <a:rPr lang="sr-Cyrl-ME" sz="2600" spc="-5" dirty="0" smtClean="0">
                <a:latin typeface="Times New Roman"/>
                <a:cs typeface="Times New Roman"/>
              </a:rPr>
              <a:t>што је знак </a:t>
            </a:r>
            <a:r>
              <a:rPr lang="sr-Cyrl-ME" sz="26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очвршћавања</a:t>
            </a:r>
            <a:r>
              <a:rPr lang="sr-Cyrl-ME" sz="26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r>
              <a:rPr lang="sr-Cyrl-ME" sz="2600" spc="-5" dirty="0" smtClean="0">
                <a:latin typeface="Times New Roman"/>
                <a:cs typeface="Times New Roman"/>
              </a:rPr>
              <a:t> </a:t>
            </a:r>
            <a:r>
              <a:rPr lang="sr-Cyrl-ME" sz="2600" kern="0" spc="-5" dirty="0" smtClean="0">
                <a:latin typeface="Times New Roman"/>
                <a:ea typeface="+mj-ea"/>
                <a:cs typeface="Times New Roman"/>
              </a:rPr>
              <a:t>Неизреаговале </a:t>
            </a:r>
            <a:r>
              <a:rPr lang="sr-Cyrl-ME" sz="26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честице    </a:t>
            </a:r>
          </a:p>
          <a:p>
            <a:pPr marL="355600" marR="5080" indent="-342900">
              <a:tabLst>
                <a:tab pos="354965" algn="l"/>
                <a:tab pos="355600" algn="l"/>
              </a:tabLst>
            </a:pPr>
            <a:r>
              <a:rPr lang="sr-Cyrl-ME" sz="26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       стакла</a:t>
            </a:r>
            <a:r>
              <a:rPr lang="sr-Cyrl-ME" sz="2600" kern="0" spc="-5" dirty="0" smtClean="0">
                <a:latin typeface="Times New Roman"/>
                <a:ea typeface="+mj-ea"/>
                <a:cs typeface="Times New Roman"/>
              </a:rPr>
              <a:t> су </a:t>
            </a:r>
            <a:r>
              <a:rPr lang="sr-Cyrl-ME" sz="26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окружене силика-гелом, </a:t>
            </a:r>
            <a:r>
              <a:rPr lang="sr-Cyrl-ME" sz="2600" kern="0" spc="-5" dirty="0" smtClean="0">
                <a:latin typeface="Times New Roman"/>
                <a:ea typeface="+mj-ea"/>
                <a:cs typeface="Times New Roman"/>
              </a:rPr>
              <a:t>а </a:t>
            </a:r>
            <a:r>
              <a:rPr lang="sr-Cyrl-ME" sz="26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основу</a:t>
            </a:r>
            <a:r>
              <a:rPr lang="sr-Cyrl-ME" sz="2600" kern="0" spc="-5" dirty="0" smtClean="0">
                <a:latin typeface="Times New Roman"/>
                <a:ea typeface="+mj-ea"/>
                <a:cs typeface="Times New Roman"/>
              </a:rPr>
              <a:t> везаног </a:t>
            </a:r>
            <a:r>
              <a:rPr lang="sr-Cyrl-ME" sz="26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цемента </a:t>
            </a:r>
            <a:r>
              <a:rPr lang="sr-Cyrl-ME" sz="2600" kern="0" spc="-5" dirty="0" smtClean="0">
                <a:latin typeface="Times New Roman"/>
                <a:ea typeface="+mj-ea"/>
                <a:cs typeface="Times New Roman"/>
              </a:rPr>
              <a:t>чине </a:t>
            </a:r>
            <a:r>
              <a:rPr lang="sr-Cyrl-ME" sz="26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ланци</a:t>
            </a:r>
            <a:r>
              <a:rPr lang="sr-Cyrl-ME" sz="2600" kern="0" spc="-5" dirty="0" smtClean="0">
                <a:latin typeface="Times New Roman"/>
                <a:ea typeface="+mj-ea"/>
                <a:cs typeface="Times New Roman"/>
              </a:rPr>
              <a:t> </a:t>
            </a:r>
            <a:r>
              <a:rPr lang="sr-Cyrl-ME" sz="2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Са и А</a:t>
            </a:r>
            <a:r>
              <a:rPr lang="en-US" sz="2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l  </a:t>
            </a:r>
            <a:r>
              <a:rPr lang="sr-Cyrl-ME" sz="2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по</a:t>
            </a:r>
            <a:r>
              <a:rPr lang="sr-Cyrl-ME" sz="2600" b="1" spc="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л</a:t>
            </a:r>
            <a:r>
              <a:rPr lang="sr-Cyrl-ME" sz="2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иа</a:t>
            </a:r>
            <a:r>
              <a:rPr lang="sr-Cyrl-ME" sz="2600" b="1" spc="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к</a:t>
            </a:r>
            <a:r>
              <a:rPr lang="sr-Cyrl-ME" sz="2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рилата, </a:t>
            </a:r>
            <a:r>
              <a:rPr lang="sr-Cyrl-ME" sz="2600" b="1" dirty="0" smtClean="0">
                <a:latin typeface="Times New Roman"/>
                <a:cs typeface="Times New Roman"/>
              </a:rPr>
              <a:t>у којима се налазе </a:t>
            </a:r>
            <a:r>
              <a:rPr lang="sr-Cyrl-ME" sz="2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неизреаговале стаклене честице окружене силика-гелом. </a:t>
            </a:r>
            <a:r>
              <a:rPr lang="sr-Cyrl-ME" sz="2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Флуор</a:t>
            </a:r>
            <a:r>
              <a:rPr lang="sr-Cyrl-ME" sz="2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sr-Latn-ME" sz="26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F </a:t>
            </a:r>
            <a:r>
              <a:rPr lang="sr-Latn-ME" sz="4000" baseline="30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- </a:t>
            </a:r>
            <a:r>
              <a:rPr lang="sr-Cyrl-ME" sz="2800" kern="0" spc="-5" dirty="0" smtClean="0">
                <a:latin typeface="Times New Roman"/>
                <a:ea typeface="+mj-ea"/>
                <a:cs typeface="Times New Roman"/>
              </a:rPr>
              <a:t> </a:t>
            </a:r>
            <a:r>
              <a:rPr lang="sr-Cyrl-ME" sz="2800" b="1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није део матрикса </a:t>
            </a:r>
            <a:r>
              <a:rPr lang="sr-Cyrl-ME" sz="2800" kern="0" spc="-5" dirty="0" smtClean="0">
                <a:latin typeface="Times New Roman"/>
                <a:ea typeface="+mj-ea"/>
                <a:cs typeface="Times New Roman"/>
              </a:rPr>
              <a:t>и зато може да се </a:t>
            </a:r>
            <a:r>
              <a:rPr lang="sr-Cyrl-ME" sz="28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ослобађа</a:t>
            </a:r>
            <a:r>
              <a:rPr lang="sr-Cyrl-ME" sz="2800" kern="0" spc="-5" dirty="0" smtClean="0">
                <a:latin typeface="Times New Roman"/>
                <a:ea typeface="+mj-ea"/>
                <a:cs typeface="Times New Roman"/>
              </a:rPr>
              <a:t> </a:t>
            </a:r>
            <a:r>
              <a:rPr lang="sr-Cyrl-ME" sz="28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из везаног ГЈЦ.</a:t>
            </a:r>
          </a:p>
          <a:p>
            <a:pPr marL="355600" marR="5080" indent="-342900">
              <a:tabLst>
                <a:tab pos="354965" algn="l"/>
                <a:tab pos="355600" algn="l"/>
              </a:tabLst>
            </a:pPr>
            <a:r>
              <a:rPr kumimoji="0" lang="sr-Cyrl-ME" sz="2800" b="0" i="0" u="none" strike="noStrike" kern="0" cap="none" spc="-5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 </a:t>
            </a:r>
            <a:r>
              <a:rPr kumimoji="0" lang="sr-Cyrl-ME" sz="2800" b="0" i="0" u="none" strike="noStrike" kern="0" cap="none" spc="-5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j-ea"/>
                <a:cs typeface="Times New Roman"/>
              </a:rPr>
              <a:t>4) </a:t>
            </a:r>
            <a:r>
              <a:rPr kumimoji="0" lang="sr-Cyrl-ME" sz="2800" b="0" i="0" u="none" strike="noStrike" kern="0" cap="none" spc="-5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Хидратација</a:t>
            </a:r>
            <a:r>
              <a:rPr kumimoji="0" lang="sr-Cyrl-ME" sz="2800" b="0" i="0" u="none" strike="noStrike" kern="0" cap="none" spc="-5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гела – </a:t>
            </a:r>
            <a:r>
              <a:rPr kumimoji="0" lang="sr-Cyrl-ME" sz="2800" b="1" i="0" u="none" strike="noStrike" kern="0" cap="none" spc="-5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молекули воде </a:t>
            </a:r>
            <a:r>
              <a:rPr kumimoji="0" lang="sr-Cyrl-ME" sz="2800" i="0" u="none" strike="noStrike" kern="0" cap="none" spc="-5" normalizeH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j-ea"/>
                <a:cs typeface="Times New Roman"/>
              </a:rPr>
              <a:t>омогућавају </a:t>
            </a:r>
            <a:r>
              <a:rPr lang="sr-Cyrl-ME" sz="28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   </a:t>
            </a:r>
          </a:p>
          <a:p>
            <a:pPr marL="355600" marR="5080" indent="-342900">
              <a:tabLst>
                <a:tab pos="354965" algn="l"/>
                <a:tab pos="355600" algn="l"/>
              </a:tabLst>
            </a:pPr>
            <a:r>
              <a:rPr kumimoji="0" lang="sr-Cyrl-ME" sz="2800" i="0" u="none" strike="noStrike" kern="0" cap="none" spc="-5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      умрежавање </a:t>
            </a:r>
            <a:r>
              <a:rPr lang="sr-Cyrl-ME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Са и А</a:t>
            </a:r>
            <a:r>
              <a:rPr lang="en-US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l</a:t>
            </a:r>
            <a:r>
              <a:rPr kumimoji="0" lang="sr-Cyrl-ME" sz="2800" i="0" u="none" strike="noStrike" kern="0" cap="none" spc="-5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соли </a:t>
            </a:r>
            <a:r>
              <a:rPr kumimoji="0" lang="sr-Cyrl-ME" sz="2800" i="0" u="none" strike="noStrike" kern="0" cap="none" spc="-5" normalizeH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j-ea"/>
                <a:cs typeface="Times New Roman"/>
              </a:rPr>
              <a:t>– </a:t>
            </a:r>
            <a:r>
              <a:rPr kumimoji="0" lang="sr-Cyrl-ME" sz="2800" b="1" i="0" u="none" strike="noStrike" kern="0" cap="none" spc="-5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физичка својства !!</a:t>
            </a:r>
          </a:p>
          <a:p>
            <a:pPr marL="355600" marR="5080" indent="-342900">
              <a:tabLst>
                <a:tab pos="354965" algn="l"/>
                <a:tab pos="355600" algn="l"/>
              </a:tabLst>
            </a:pPr>
            <a:r>
              <a:rPr lang="sr-Cyrl-ME" sz="2800" b="1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    </a:t>
            </a:r>
            <a:r>
              <a:rPr kumimoji="0" lang="sr-Cyrl-ME" sz="2800" b="1" i="0" u="none" strike="noStrike" kern="0" cap="none" spc="-5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Вишак воде </a:t>
            </a:r>
            <a:r>
              <a:rPr kumimoji="0" lang="sr-Cyrl-ME" sz="2800" i="0" u="none" strike="noStrike" kern="0" cap="none" spc="-5" normalizeH="0" noProof="0" dirty="0" smtClean="0">
                <a:ln>
                  <a:noFill/>
                </a:ln>
                <a:effectLst/>
                <a:uLnTx/>
                <a:uFillTx/>
                <a:latin typeface="Times New Roman"/>
                <a:ea typeface="+mj-ea"/>
                <a:cs typeface="Times New Roman"/>
              </a:rPr>
              <a:t>разређује металне јоне и доводи до </a:t>
            </a:r>
            <a:r>
              <a:rPr kumimoji="0" lang="sr-Cyrl-ME" sz="2800" i="0" u="none" strike="noStrike" kern="0" cap="none" spc="-5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лошије физичке отпорности и опацитарног цемента. </a:t>
            </a:r>
            <a:r>
              <a:rPr kumimoji="0" lang="sr-Cyrl-ME" sz="2800" b="1" i="0" u="none" strike="noStrike" kern="0" cap="none" spc="-5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Мањак воде </a:t>
            </a:r>
            <a:r>
              <a:rPr lang="sr-Cyrl-ME" sz="2800" kern="0" spc="-5" dirty="0" smtClean="0">
                <a:solidFill>
                  <a:srgbClr val="FF0000"/>
                </a:solidFill>
                <a:latin typeface="Times New Roman"/>
                <a:ea typeface="+mj-ea"/>
                <a:cs typeface="Times New Roman"/>
              </a:rPr>
              <a:t>ремети процес везивања – прскотине и пукотине.</a:t>
            </a:r>
            <a:r>
              <a:rPr kumimoji="0" lang="sr-Cyrl-ME" sz="2800" b="0" i="0" u="none" strike="noStrike" kern="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/>
            </a:r>
            <a:br>
              <a:rPr kumimoji="0" lang="sr-Cyrl-ME" sz="2800" b="0" i="0" u="none" strike="noStrike" kern="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</a:br>
            <a:r>
              <a:rPr kumimoji="0" lang="sr-Cyrl-ME" sz="2800" b="0" i="0" u="none" strike="noStrike" kern="0" cap="none" spc="-5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/>
            </a:r>
            <a:br>
              <a:rPr kumimoji="0" lang="sr-Cyrl-ME" sz="2800" b="0" i="0" u="none" strike="noStrike" kern="0" cap="none" spc="-5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</a:br>
            <a:endParaRPr kumimoji="0" lang="sr-Cyrl-ME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663" y="300990"/>
            <a:ext cx="8948673" cy="6160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67890">
              <a:lnSpc>
                <a:spcPts val="4965"/>
              </a:lnSpc>
            </a:pPr>
            <a:r>
              <a:rPr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БАЛАНС</a:t>
            </a:r>
            <a:r>
              <a:rPr sz="4000" spc="-11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ME" sz="4000" spc="-11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spc="5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ВОДЕ</a:t>
            </a:r>
            <a:endParaRPr sz="4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739" y="911606"/>
            <a:ext cx="8887460" cy="582467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ts val="3045"/>
              </a:lnSpc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Поред </a:t>
            </a:r>
            <a:r>
              <a:rPr sz="2800" b="1" spc="-10" dirty="0">
                <a:solidFill>
                  <a:srgbClr val="0000CC"/>
                </a:solidFill>
                <a:latin typeface="Times New Roman"/>
                <a:cs typeface="Times New Roman"/>
              </a:rPr>
              <a:t>непрактичности 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код </a:t>
            </a:r>
            <a:r>
              <a:rPr sz="2800" dirty="0">
                <a:solidFill>
                  <a:srgbClr val="0000CC"/>
                </a:solidFill>
                <a:latin typeface="Times New Roman"/>
                <a:cs typeface="Times New Roman"/>
              </a:rPr>
              <a:t>дугог 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везивања</a:t>
            </a:r>
            <a:r>
              <a:rPr sz="2800" spc="5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цемента</a:t>
            </a:r>
            <a:endParaRPr sz="2800">
              <a:latin typeface="Times New Roman"/>
              <a:cs typeface="Times New Roman"/>
            </a:endParaRPr>
          </a:p>
          <a:p>
            <a:pPr marL="355600" marR="125730">
              <a:lnSpc>
                <a:spcPct val="100000"/>
              </a:lnSpc>
              <a:tabLst>
                <a:tab pos="7045959" algn="l"/>
              </a:tabLst>
            </a:pP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(</a:t>
            </a:r>
            <a:r>
              <a:rPr sz="2800" dirty="0">
                <a:solidFill>
                  <a:srgbClr val="0000CC"/>
                </a:solidFill>
                <a:latin typeface="Times New Roman"/>
                <a:cs typeface="Times New Roman"/>
              </a:rPr>
              <a:t>д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ржање</a:t>
            </a:r>
            <a:r>
              <a:rPr sz="2800" spc="-15" dirty="0">
                <a:solidFill>
                  <a:srgbClr val="0000CC"/>
                </a:solidFill>
                <a:latin typeface="Times New Roman"/>
                <a:cs typeface="Times New Roman"/>
              </a:rPr>
              <a:t> м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атри</a:t>
            </a:r>
            <a:r>
              <a:rPr sz="2800" dirty="0">
                <a:solidFill>
                  <a:srgbClr val="0000CC"/>
                </a:solidFill>
                <a:latin typeface="Times New Roman"/>
                <a:cs typeface="Times New Roman"/>
              </a:rPr>
              <a:t>ц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е</a:t>
            </a:r>
            <a:r>
              <a:rPr sz="2800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4 мин.)</a:t>
            </a:r>
            <a:r>
              <a:rPr sz="2800" spc="10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јавља</a:t>
            </a:r>
            <a:r>
              <a:rPr sz="2800" spc="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се</a:t>
            </a:r>
            <a:r>
              <a:rPr sz="2800" spc="-15" dirty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пр</a:t>
            </a:r>
            <a:r>
              <a:rPr sz="2800" spc="0" dirty="0">
                <a:solidFill>
                  <a:srgbClr val="0000CC"/>
                </a:solidFill>
                <a:latin typeface="Times New Roman"/>
                <a:cs typeface="Times New Roman"/>
              </a:rPr>
              <a:t>о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блем</a:t>
            </a:r>
            <a:r>
              <a:rPr sz="2800" dirty="0">
                <a:solidFill>
                  <a:srgbClr val="0000CC"/>
                </a:solidFill>
                <a:latin typeface="Times New Roman"/>
                <a:cs typeface="Times New Roman"/>
              </a:rPr>
              <a:t>	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д</a:t>
            </a:r>
            <a:r>
              <a:rPr sz="2800" dirty="0">
                <a:solidFill>
                  <a:srgbClr val="0000CC"/>
                </a:solidFill>
                <a:latin typeface="Times New Roman"/>
                <a:cs typeface="Times New Roman"/>
              </a:rPr>
              <a:t>и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сба</a:t>
            </a:r>
            <a:r>
              <a:rPr sz="2800" spc="-15" dirty="0">
                <a:solidFill>
                  <a:srgbClr val="0000CC"/>
                </a:solidFill>
                <a:latin typeface="Times New Roman"/>
                <a:cs typeface="Times New Roman"/>
              </a:rPr>
              <a:t>л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анса  воде</a:t>
            </a:r>
            <a:endParaRPr sz="2800">
              <a:latin typeface="Times New Roman"/>
              <a:cs typeface="Times New Roman"/>
            </a:endParaRPr>
          </a:p>
          <a:p>
            <a:pPr marL="355600" marR="113030" indent="-342900">
              <a:lnSpc>
                <a:spcPct val="100000"/>
              </a:lnSpc>
              <a:spcBef>
                <a:spcPts val="675"/>
              </a:spcBef>
              <a:buFont typeface="Times New Roman"/>
              <a:buChar char="•"/>
              <a:tabLst>
                <a:tab pos="354965" algn="l"/>
                <a:tab pos="355600" algn="l"/>
              </a:tabLst>
            </a:pPr>
            <a:r>
              <a:rPr sz="2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У иницијалној фази везивања вода негативно </a:t>
            </a:r>
            <a:r>
              <a:rPr sz="2800" b="1" spc="-5">
                <a:solidFill>
                  <a:srgbClr val="FF0000"/>
                </a:solidFill>
                <a:latin typeface="Times New Roman"/>
                <a:cs typeface="Times New Roman"/>
              </a:rPr>
              <a:t>утиче </a:t>
            </a:r>
            <a:r>
              <a:rPr sz="28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spc="-5" smtClean="0">
                <a:latin typeface="Times New Roman"/>
                <a:cs typeface="Times New Roman"/>
              </a:rPr>
              <a:t>на физичк</a:t>
            </a:r>
            <a:r>
              <a:rPr lang="sr-Cyrl-ME" sz="2800" spc="-5" dirty="0" smtClean="0">
                <a:latin typeface="Times New Roman"/>
                <a:cs typeface="Times New Roman"/>
              </a:rPr>
              <a:t>а</a:t>
            </a:r>
            <a:r>
              <a:rPr sz="2800" spc="-5" smtClean="0">
                <a:latin typeface="Times New Roman"/>
                <a:cs typeface="Times New Roman"/>
              </a:rPr>
              <a:t> и естетск</a:t>
            </a:r>
            <a:r>
              <a:rPr lang="sr-Cyrl-ME" sz="2800" spc="-5" dirty="0" smtClean="0">
                <a:latin typeface="Times New Roman"/>
                <a:cs typeface="Times New Roman"/>
              </a:rPr>
              <a:t>а</a:t>
            </a:r>
            <a:r>
              <a:rPr sz="2800" spc="-5" smtClean="0">
                <a:latin typeface="Times New Roman"/>
                <a:cs typeface="Times New Roman"/>
              </a:rPr>
              <a:t> </a:t>
            </a:r>
            <a:r>
              <a:rPr lang="sr-Cyrl-ME" sz="2800" spc="-5" dirty="0" smtClean="0">
                <a:latin typeface="Times New Roman"/>
                <a:cs typeface="Times New Roman"/>
              </a:rPr>
              <a:t> својства ГЈЦ </a:t>
            </a:r>
            <a:r>
              <a:rPr lang="sr-Cyrl-ME" sz="2800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(смањена механичка отпорност и </a:t>
            </a:r>
            <a:r>
              <a:rPr sz="2800" spc="-5" smtClean="0">
                <a:solidFill>
                  <a:srgbClr val="FF0000"/>
                </a:solidFill>
                <a:latin typeface="Times New Roman"/>
                <a:cs typeface="Times New Roman"/>
              </a:rPr>
              <a:t>промена</a:t>
            </a:r>
            <a:r>
              <a:rPr sz="2800" spc="-5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solidFill>
                  <a:srgbClr val="FF0000"/>
                </a:solidFill>
                <a:latin typeface="Times New Roman"/>
                <a:cs typeface="Times New Roman"/>
              </a:rPr>
              <a:t>боје)</a:t>
            </a:r>
            <a:endParaRPr sz="28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У раној фази пре стврдњавања уколико вода </a:t>
            </a:r>
            <a:r>
              <a:rPr sz="2800" dirty="0">
                <a:solidFill>
                  <a:srgbClr val="0000CC"/>
                </a:solidFill>
                <a:latin typeface="Times New Roman"/>
                <a:cs typeface="Times New Roman"/>
              </a:rPr>
              <a:t>продре </a:t>
            </a: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пре  формирања стабилног Аl - матрикса ланци Са-  поликарбоксилата постају растворљиви у води и могу  примити још воде у </a:t>
            </a:r>
            <a:r>
              <a:rPr sz="2800" spc="-5">
                <a:solidFill>
                  <a:srgbClr val="0000CC"/>
                </a:solidFill>
                <a:latin typeface="Times New Roman"/>
                <a:cs typeface="Times New Roman"/>
              </a:rPr>
              <a:t>невезани</a:t>
            </a:r>
            <a:r>
              <a:rPr sz="2800" spc="-2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spc="-5" smtClean="0">
                <a:solidFill>
                  <a:srgbClr val="0000CC"/>
                </a:solidFill>
                <a:latin typeface="Times New Roman"/>
                <a:cs typeface="Times New Roman"/>
              </a:rPr>
              <a:t>цемент</a:t>
            </a:r>
            <a:r>
              <a:rPr lang="sr-Cyrl-ME" sz="2800" spc="-5" dirty="0" smtClean="0">
                <a:solidFill>
                  <a:srgbClr val="0000CC"/>
                </a:solidFill>
                <a:latin typeface="Times New Roman"/>
                <a:cs typeface="Times New Roman"/>
              </a:rPr>
              <a:t> – </a:t>
            </a:r>
            <a:r>
              <a:rPr lang="sr-Cyrl-ME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лоша својства</a:t>
            </a:r>
            <a:endParaRPr sz="2800">
              <a:latin typeface="Times New Roman"/>
              <a:cs typeface="Times New Roman"/>
            </a:endParaRPr>
          </a:p>
          <a:p>
            <a:pPr marL="355600" marR="73152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-5" dirty="0">
                <a:solidFill>
                  <a:srgbClr val="0000CC"/>
                </a:solidFill>
                <a:latin typeface="Times New Roman"/>
                <a:cs typeface="Times New Roman"/>
              </a:rPr>
              <a:t>Лабаво везана </a:t>
            </a:r>
            <a:r>
              <a:rPr sz="2800" b="1" dirty="0">
                <a:latin typeface="Times New Roman"/>
                <a:cs typeface="Times New Roman"/>
              </a:rPr>
              <a:t>вода </a:t>
            </a:r>
            <a:r>
              <a:rPr sz="2800" b="1" spc="-5" dirty="0">
                <a:latin typeface="Times New Roman"/>
                <a:cs typeface="Times New Roman"/>
              </a:rPr>
              <a:t>може </a:t>
            </a:r>
            <a:r>
              <a:rPr sz="2800" b="1" dirty="0">
                <a:latin typeface="Times New Roman"/>
                <a:cs typeface="Times New Roman"/>
              </a:rPr>
              <a:t>да </a:t>
            </a:r>
            <a:r>
              <a:rPr sz="2800" b="1" spc="-5" dirty="0">
                <a:latin typeface="Times New Roman"/>
                <a:cs typeface="Times New Roman"/>
              </a:rPr>
              <a:t>се </a:t>
            </a:r>
            <a:r>
              <a:rPr sz="2800" b="1" dirty="0">
                <a:latin typeface="Times New Roman"/>
                <a:cs typeface="Times New Roman"/>
              </a:rPr>
              <a:t>изгуби</a:t>
            </a:r>
            <a:r>
              <a:rPr sz="2800" b="1" spc="-85" dirty="0">
                <a:latin typeface="Times New Roman"/>
                <a:cs typeface="Times New Roman"/>
              </a:rPr>
              <a:t> </a:t>
            </a:r>
            <a:r>
              <a:rPr sz="2800" b="1" spc="-5">
                <a:latin typeface="Times New Roman"/>
                <a:cs typeface="Times New Roman"/>
              </a:rPr>
              <a:t>исушивањем  </a:t>
            </a:r>
            <a:r>
              <a:rPr lang="sr-Cyrl-ME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(</a:t>
            </a:r>
            <a:r>
              <a:rPr sz="2800" b="1" spc="-5" smtClean="0">
                <a:solidFill>
                  <a:srgbClr val="FF0000"/>
                </a:solidFill>
                <a:latin typeface="Times New Roman"/>
                <a:cs typeface="Times New Roman"/>
              </a:rPr>
              <a:t>дехидратација</a:t>
            </a:r>
            <a:r>
              <a:rPr lang="sr-Cyrl-ME" sz="2800" b="1" spc="-5" dirty="0" smtClean="0">
                <a:solidFill>
                  <a:srgbClr val="FF0000"/>
                </a:solidFill>
                <a:latin typeface="Times New Roman"/>
                <a:cs typeface="Times New Roman"/>
              </a:rPr>
              <a:t>) </a:t>
            </a:r>
            <a:r>
              <a:rPr sz="2800" b="1" spc="-5" smtClean="0">
                <a:solidFill>
                  <a:srgbClr val="0000CC"/>
                </a:solidFill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јављају </a:t>
            </a:r>
            <a:r>
              <a:rPr sz="2800" spc="-10" dirty="0">
                <a:latin typeface="Times New Roman"/>
                <a:cs typeface="Times New Roman"/>
              </a:rPr>
              <a:t>се </a:t>
            </a:r>
            <a:r>
              <a:rPr sz="2800" spc="-5" dirty="0">
                <a:latin typeface="Times New Roman"/>
                <a:cs typeface="Times New Roman"/>
              </a:rPr>
              <a:t>пукотине</a:t>
            </a:r>
            <a:r>
              <a:rPr sz="2800" spc="-5">
                <a:latin typeface="Times New Roman"/>
                <a:cs typeface="Times New Roman"/>
              </a:rPr>
              <a:t>, </a:t>
            </a:r>
            <a:r>
              <a:rPr sz="2800" spc="-5" smtClean="0">
                <a:latin typeface="Times New Roman"/>
                <a:cs typeface="Times New Roman"/>
              </a:rPr>
              <a:t>кртост</a:t>
            </a:r>
            <a:r>
              <a:rPr lang="sr-Cyrl-ME" sz="2800" spc="-5" dirty="0" smtClean="0">
                <a:latin typeface="Times New Roman"/>
                <a:cs typeface="Times New Roman"/>
              </a:rPr>
              <a:t>,</a:t>
            </a:r>
            <a:r>
              <a:rPr sz="2800" spc="-5" smtClean="0">
                <a:latin typeface="Times New Roman"/>
                <a:cs typeface="Times New Roman"/>
              </a:rPr>
              <a:t> </a:t>
            </a:r>
            <a:r>
              <a:rPr sz="2800" spc="-5" dirty="0">
                <a:latin typeface="Times New Roman"/>
                <a:cs typeface="Times New Roman"/>
              </a:rPr>
              <a:t>слаба  атхезивност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764540" y="2014346"/>
            <a:ext cx="7922260" cy="33650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Times New Roman"/>
                <a:cs typeface="Times New Roman"/>
              </a:rPr>
              <a:t>Рад је са </a:t>
            </a:r>
            <a:r>
              <a:rPr sz="3200">
                <a:latin typeface="Times New Roman"/>
                <a:cs typeface="Times New Roman"/>
              </a:rPr>
              <a:t>првобитним </a:t>
            </a:r>
            <a:r>
              <a:rPr lang="sr-Cyrl-ME" sz="3200" dirty="0" smtClean="0">
                <a:latin typeface="Times New Roman"/>
                <a:cs typeface="Times New Roman"/>
              </a:rPr>
              <a:t>ГЈЦ</a:t>
            </a:r>
            <a:r>
              <a:rPr sz="3200" spc="-85" smtClean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отежан</a:t>
            </a:r>
            <a:endParaRPr sz="3200">
              <a:latin typeface="Times New Roman"/>
              <a:cs typeface="Times New Roman"/>
            </a:endParaRPr>
          </a:p>
          <a:p>
            <a:pPr marL="355600" marR="4191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Times New Roman"/>
                <a:cs typeface="Times New Roman"/>
              </a:rPr>
              <a:t>Неопходно је </a:t>
            </a: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суво радно поље</a:t>
            </a:r>
            <a:r>
              <a:rPr sz="3200" dirty="0">
                <a:latin typeface="Times New Roman"/>
                <a:cs typeface="Times New Roman"/>
              </a:rPr>
              <a:t> </a:t>
            </a:r>
            <a:r>
              <a:rPr sz="3200">
                <a:solidFill>
                  <a:srgbClr val="FF0000"/>
                </a:solidFill>
                <a:latin typeface="Times New Roman"/>
                <a:cs typeface="Times New Roman"/>
              </a:rPr>
              <a:t>у 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прв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их</a:t>
            </a:r>
            <a:r>
              <a:rPr sz="3200" spc="-125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sr-Cyrl-ME" sz="3200" spc="-125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marR="41910" indent="-342900">
              <a:lnSpc>
                <a:spcPct val="100000"/>
              </a:lnSpc>
              <a:spcBef>
                <a:spcPts val="765"/>
              </a:spcBef>
              <a:tabLst>
                <a:tab pos="355600" algn="l"/>
                <a:tab pos="356235" algn="l"/>
              </a:tabLst>
            </a:pPr>
            <a:r>
              <a:rPr lang="sr-Cyrl-ME" sz="3200" spc="-12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  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4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-6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  мин</a:t>
            </a:r>
            <a:r>
              <a:rPr lang="sr-Cyrl-ME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до примарног стврдњавања</a:t>
            </a:r>
            <a:r>
              <a:rPr sz="3200" smtClean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sz="320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Char char="•"/>
              <a:tabLst>
                <a:tab pos="355600" algn="l"/>
                <a:tab pos="356235" algn="l"/>
              </a:tabLst>
            </a:pPr>
            <a:r>
              <a:rPr sz="3200" b="1" dirty="0">
                <a:solidFill>
                  <a:srgbClr val="FF0000"/>
                </a:solidFill>
                <a:latin typeface="Times New Roman"/>
                <a:cs typeface="Times New Roman"/>
              </a:rPr>
              <a:t>Заштита лаковима </a:t>
            </a:r>
            <a:r>
              <a:rPr sz="3200" dirty="0">
                <a:latin typeface="Times New Roman"/>
                <a:cs typeface="Times New Roman"/>
              </a:rPr>
              <a:t>у току 2 недеље до</a:t>
            </a:r>
            <a:r>
              <a:rPr sz="3200" spc="-10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6</a:t>
            </a:r>
            <a:endParaRPr sz="32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3200" dirty="0">
                <a:latin typeface="Times New Roman"/>
                <a:cs typeface="Times New Roman"/>
              </a:rPr>
              <a:t>месеци</a:t>
            </a:r>
            <a:endParaRPr sz="3200">
              <a:latin typeface="Times New Roman"/>
              <a:cs typeface="Times New Roman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Char char="•"/>
              <a:tabLst>
                <a:tab pos="355600" algn="l"/>
                <a:tab pos="356235" algn="l"/>
              </a:tabLst>
            </a:pPr>
            <a:r>
              <a:rPr sz="3200" dirty="0">
                <a:latin typeface="Times New Roman"/>
                <a:cs typeface="Times New Roman"/>
              </a:rPr>
              <a:t>Додавање</a:t>
            </a:r>
            <a:r>
              <a:rPr sz="3200" spc="-90" dirty="0">
                <a:latin typeface="Times New Roman"/>
                <a:cs typeface="Times New Roman"/>
              </a:rPr>
              <a:t> </a:t>
            </a:r>
            <a:r>
              <a:rPr sz="3200" dirty="0">
                <a:latin typeface="Times New Roman"/>
                <a:cs typeface="Times New Roman"/>
              </a:rPr>
              <a:t>смола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5" name="object 2"/>
          <p:cNvSpPr txBox="1">
            <a:spLocks noGrp="1"/>
          </p:cNvSpPr>
          <p:nvPr>
            <p:ph type="title"/>
          </p:nvPr>
        </p:nvSpPr>
        <p:spPr>
          <a:xfrm>
            <a:off x="97663" y="304800"/>
            <a:ext cx="8948673" cy="61606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167890">
              <a:lnSpc>
                <a:spcPts val="4965"/>
              </a:lnSpc>
            </a:pPr>
            <a:r>
              <a:rPr sz="4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БАЛАНС</a:t>
            </a:r>
            <a:r>
              <a:rPr sz="4000" spc="-11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ME" sz="4000" spc="-11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4000" spc="5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ВОДЕ</a:t>
            </a:r>
            <a:endParaRPr sz="40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794</TotalTime>
  <Words>1019</Words>
  <Application>Microsoft Office PowerPoint</Application>
  <PresentationFormat>On-screen Show (4:3)</PresentationFormat>
  <Paragraphs>160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ГЛАС-ЈОНОМЕР ЦЕМЕНТИ (ГЈЦ)</vt:lpstr>
      <vt:lpstr>ПРАХ:  различите врсте стакла:  калцијум-стронцијум флуоро- алумино силикатно стакло</vt:lpstr>
      <vt:lpstr>ПРАХ</vt:lpstr>
      <vt:lpstr>ТЕЧНОСТ</vt:lpstr>
      <vt:lpstr>ТЕЧНОСТ</vt:lpstr>
      <vt:lpstr>     Ацидо -базна реакција  између  поликиселине и  калцијум-алумино-силиката.  1) Н+ јони киселине истискују из праха јоне Ca, Al, Na i F,  који се натапају у воденом  раствору – квашење честица стакла   2) у првим  сатима Ca 2+, а касније Al 3+ , замењују Н+ из COOH група поликиселина, и настају вишеструке металне соли Ca (COO-Ca-Ca-OOC  = калцијум поликарбоксилат) и Al-поликарбоксилат (после 24 сата и дуже).           </vt:lpstr>
      <vt:lpstr>Slide 7</vt:lpstr>
      <vt:lpstr>БАЛАНС  ВОДЕ</vt:lpstr>
      <vt:lpstr>БАЛАНС  ВОДЕ</vt:lpstr>
      <vt:lpstr>Slide 10</vt:lpstr>
      <vt:lpstr>Slide 11</vt:lpstr>
      <vt:lpstr>АТХЕЗИВНОСТ ГЈЦ</vt:lpstr>
      <vt:lpstr>Slide 13</vt:lpstr>
      <vt:lpstr>БИОКОМПАТИБИЛНОСТ  ГЈЦ</vt:lpstr>
      <vt:lpstr>НЕДОСТАЦИ  ГЈЦ</vt:lpstr>
      <vt:lpstr>Slide 16</vt:lpstr>
      <vt:lpstr>КЛАСИФИКАЦИЈА ГЈЦ</vt:lpstr>
      <vt:lpstr>Slide 18</vt:lpstr>
      <vt:lpstr>TИП  I За цементирање фиксних надокнада,  пуњење канала</vt:lpstr>
      <vt:lpstr>Slide 20</vt:lpstr>
      <vt:lpstr>Slide 21</vt:lpstr>
      <vt:lpstr>Slide 22</vt:lpstr>
      <vt:lpstr>Slide 23</vt:lpstr>
      <vt:lpstr>ОЈАЧАНИ ГЈЦ</vt:lpstr>
      <vt:lpstr>ХИБРИДНИ  ГЈЦ</vt:lpstr>
      <vt:lpstr>ХИБРИДНИ  ГЈЦ</vt:lpstr>
      <vt:lpstr>Slide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GJC</dc:title>
  <dc:creator>user</dc:creator>
  <cp:lastModifiedBy>Vlada</cp:lastModifiedBy>
  <cp:revision>30</cp:revision>
  <dcterms:created xsi:type="dcterms:W3CDTF">2017-02-07T13:19:29Z</dcterms:created>
  <dcterms:modified xsi:type="dcterms:W3CDTF">2017-03-30T11:44:59Z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2016-01-27T00:00:00Z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2017-02-07T00:00:00Z</vt:filetime>
  </property>
</Properties>
</file>